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5" r:id="rId4"/>
  </p:sldMasterIdLst>
  <p:notesMasterIdLst>
    <p:notesMasterId r:id="rId6"/>
  </p:notesMasterIdLst>
  <p:handoutMasterIdLst>
    <p:handoutMasterId r:id="rId7"/>
  </p:handoutMasterIdLst>
  <p:sldIdLst>
    <p:sldId id="491" r:id="rId5"/>
  </p:sldIdLst>
  <p:sldSz cx="10287000" cy="6858000" type="35mm"/>
  <p:notesSz cx="6797675" cy="9874250"/>
  <p:defaultTextStyle>
    <a:defPPr>
      <a:defRPr lang="pl-PL"/>
    </a:defPPr>
    <a:lvl1pPr algn="ctr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>
        <p15:guide id="1" orient="horz" pos="3094" userDrawn="1">
          <p15:clr>
            <a:srgbClr val="A4A3A4"/>
          </p15:clr>
        </p15:guide>
        <p15:guide id="2" pos="2119" userDrawn="1">
          <p15:clr>
            <a:srgbClr val="A4A3A4"/>
          </p15:clr>
        </p15:guide>
        <p15:guide id="3" orient="horz" pos="3110" userDrawn="1">
          <p15:clr>
            <a:srgbClr val="A4A3A4"/>
          </p15:clr>
        </p15:guide>
        <p15:guide id="4" pos="214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C0032"/>
    <a:srgbClr val="CF2240"/>
    <a:srgbClr val="99CCFF"/>
    <a:srgbClr val="800000"/>
    <a:srgbClr val="CC99FF"/>
    <a:srgbClr val="9FFAFF"/>
    <a:srgbClr val="99FFCC"/>
    <a:srgbClr val="99FF99"/>
    <a:srgbClr val="CCFF66"/>
    <a:srgbClr val="FF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6039" autoAdjust="0"/>
    <p:restoredTop sz="94278" autoAdjust="0"/>
  </p:normalViewPr>
  <p:slideViewPr>
    <p:cSldViewPr>
      <p:cViewPr varScale="1">
        <p:scale>
          <a:sx n="74" d="100"/>
          <a:sy n="74" d="100"/>
        </p:scale>
        <p:origin x="1188" y="66"/>
      </p:cViewPr>
      <p:guideLst/>
    </p:cSldViewPr>
  </p:slideViewPr>
  <p:outlineViewPr>
    <p:cViewPr>
      <p:scale>
        <a:sx n="66" d="100"/>
        <a:sy n="66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5" d="100"/>
          <a:sy n="65" d="100"/>
        </p:scale>
        <p:origin x="-2790" y="-108"/>
      </p:cViewPr>
      <p:guideLst>
        <p:guide orient="horz" pos="3094"/>
        <p:guide pos="2119"/>
        <p:guide orient="horz" pos="3110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0"/>
            <a:ext cx="2946301" cy="4937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33" tIns="45666" rIns="91333" bIns="45666" numCol="1" anchor="t" anchorCtr="0" compatLnSpc="1">
            <a:prstTxWarp prst="textNoShape">
              <a:avLst/>
            </a:prstTxWarp>
          </a:bodyPr>
          <a:lstStyle>
            <a:lvl1pPr algn="l" defTabSz="913323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377" y="0"/>
            <a:ext cx="2946301" cy="4937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33" tIns="45666" rIns="91333" bIns="45666" numCol="1" anchor="t" anchorCtr="0" compatLnSpc="1">
            <a:prstTxWarp prst="textNoShape">
              <a:avLst/>
            </a:prstTxWarp>
          </a:bodyPr>
          <a:lstStyle>
            <a:lvl1pPr algn="r" defTabSz="913323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71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" y="9380538"/>
            <a:ext cx="2946301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33" tIns="45666" rIns="91333" bIns="45666" numCol="1" anchor="b" anchorCtr="0" compatLnSpc="1">
            <a:prstTxWarp prst="textNoShape">
              <a:avLst/>
            </a:prstTxWarp>
          </a:bodyPr>
          <a:lstStyle>
            <a:lvl1pPr algn="l" defTabSz="913323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71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377" y="9380538"/>
            <a:ext cx="2946301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33" tIns="45666" rIns="91333" bIns="45666" numCol="1" anchor="b" anchorCtr="0" compatLnSpc="1">
            <a:prstTxWarp prst="textNoShape">
              <a:avLst/>
            </a:prstTxWarp>
          </a:bodyPr>
          <a:lstStyle>
            <a:lvl1pPr algn="r" defTabSz="913258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fld id="{6E960AE4-2351-4AE0-A840-FF64DCB05B91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7603256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" y="1"/>
            <a:ext cx="2919021" cy="5127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139" tIns="44071" rIns="88139" bIns="44071" numCol="1" anchor="t" anchorCtr="0" compatLnSpc="1">
            <a:prstTxWarp prst="textNoShape">
              <a:avLst/>
            </a:prstTxWarp>
          </a:bodyPr>
          <a:lstStyle>
            <a:lvl1pPr algn="l" defTabSz="881219" eaLnBrk="1" hangingPunct="1">
              <a:defRPr sz="1200" b="1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180227" name="Rectangle 1027"/>
          <p:cNvSpPr>
            <a:spLocks noGrp="1" noChangeArrowheads="1"/>
          </p:cNvSpPr>
          <p:nvPr>
            <p:ph type="dt" idx="1"/>
          </p:nvPr>
        </p:nvSpPr>
        <p:spPr bwMode="auto">
          <a:xfrm>
            <a:off x="3865817" y="1"/>
            <a:ext cx="2919020" cy="5127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139" tIns="44071" rIns="88139" bIns="44071" numCol="1" anchor="t" anchorCtr="0" compatLnSpc="1">
            <a:prstTxWarp prst="textNoShape">
              <a:avLst/>
            </a:prstTxWarp>
          </a:bodyPr>
          <a:lstStyle>
            <a:lvl1pPr algn="r" defTabSz="881219" eaLnBrk="1" hangingPunct="1">
              <a:defRPr sz="1200" b="1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100" name="Rectangle 1028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671513" y="736600"/>
            <a:ext cx="5514975" cy="36766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80229" name="Rectangle 1029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77796" y="4705351"/>
            <a:ext cx="5030857" cy="4410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139" tIns="44071" rIns="88139" bIns="4407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 noProof="0"/>
              <a:t>Kliknij, aby edytować style wzorca tekstu</a:t>
            </a:r>
          </a:p>
          <a:p>
            <a:pPr lvl="1"/>
            <a:r>
              <a:rPr lang="pl-PL" altLang="pl-PL" noProof="0"/>
              <a:t>Drugi poziom</a:t>
            </a:r>
          </a:p>
          <a:p>
            <a:pPr lvl="2"/>
            <a:r>
              <a:rPr lang="pl-PL" altLang="pl-PL" noProof="0"/>
              <a:t>Trzeci poziom</a:t>
            </a:r>
          </a:p>
          <a:p>
            <a:pPr lvl="3"/>
            <a:r>
              <a:rPr lang="pl-PL" altLang="pl-PL" noProof="0"/>
              <a:t>Czwarty poziom</a:t>
            </a:r>
          </a:p>
          <a:p>
            <a:pPr lvl="4"/>
            <a:r>
              <a:rPr lang="pl-PL" altLang="pl-PL" noProof="0"/>
              <a:t>Piąty poziom</a:t>
            </a:r>
          </a:p>
        </p:txBody>
      </p:sp>
      <p:sp>
        <p:nvSpPr>
          <p:cNvPr id="180230" name="Rectangle 1030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" y="9410702"/>
            <a:ext cx="2919021" cy="441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139" tIns="44071" rIns="88139" bIns="44071" numCol="1" anchor="b" anchorCtr="0" compatLnSpc="1">
            <a:prstTxWarp prst="textNoShape">
              <a:avLst/>
            </a:prstTxWarp>
          </a:bodyPr>
          <a:lstStyle>
            <a:lvl1pPr algn="l" defTabSz="881219" eaLnBrk="1" hangingPunct="1">
              <a:defRPr sz="1200" b="1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180231" name="Rectangle 1031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65817" y="9410702"/>
            <a:ext cx="2919020" cy="441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139" tIns="44071" rIns="88139" bIns="44071" numCol="1" anchor="b" anchorCtr="0" compatLnSpc="1">
            <a:prstTxWarp prst="textNoShape">
              <a:avLst/>
            </a:prstTxWarp>
          </a:bodyPr>
          <a:lstStyle>
            <a:lvl1pPr algn="r" defTabSz="879670" eaLnBrk="1" hangingPunct="1">
              <a:defRPr sz="1200" b="1">
                <a:latin typeface="Times New Roman" panose="02020603050405020304" pitchFamily="18" charset="0"/>
              </a:defRPr>
            </a:lvl1pPr>
          </a:lstStyle>
          <a:p>
            <a:fld id="{26FB2269-152C-4AB6-80C3-429635D446E7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39924648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7"/>
          <p:cNvSpPr txBox="1">
            <a:spLocks noChangeArrowheads="1"/>
          </p:cNvSpPr>
          <p:nvPr/>
        </p:nvSpPr>
        <p:spPr bwMode="auto">
          <a:xfrm>
            <a:off x="7586663" y="6399213"/>
            <a:ext cx="2700337" cy="458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pl-PL" altLang="pl-PL" sz="800" b="1"/>
              <a:t>Opracowano </a:t>
            </a:r>
            <a:br>
              <a:rPr lang="pl-PL" altLang="pl-PL" sz="800" b="1"/>
            </a:br>
            <a:r>
              <a:rPr lang="pl-PL" altLang="pl-PL" sz="800" b="1"/>
              <a:t>w Biurze Dyrektora Generalnego</a:t>
            </a:r>
            <a:br>
              <a:rPr lang="pl-PL" altLang="pl-PL" sz="800" b="1"/>
            </a:br>
            <a:r>
              <a:rPr lang="pl-PL" altLang="pl-PL" sz="800" b="1"/>
              <a:t>25 lutego 2013  r.</a:t>
            </a:r>
          </a:p>
        </p:txBody>
      </p:sp>
      <p:sp>
        <p:nvSpPr>
          <p:cNvPr id="4935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57250" y="1371600"/>
            <a:ext cx="8658225" cy="20574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pl-PL" altLang="pl-PL" noProof="0"/>
              <a:t>Kliknij, aby edytować styl wzorca tytułu</a:t>
            </a:r>
          </a:p>
        </p:txBody>
      </p:sp>
      <p:sp>
        <p:nvSpPr>
          <p:cNvPr id="4935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57250" y="3765550"/>
            <a:ext cx="8658225" cy="20574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pl-PL" altLang="pl-PL" noProof="0"/>
              <a:t>Kliknij, aby edytować styl wzorca podtytułu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514350" y="6248400"/>
            <a:ext cx="24003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664450" y="6237288"/>
            <a:ext cx="2400300" cy="457200"/>
          </a:xfrm>
        </p:spPr>
        <p:txBody>
          <a:bodyPr/>
          <a:lstStyle>
            <a:lvl1pPr>
              <a:defRPr b="1"/>
            </a:lvl1pPr>
          </a:lstStyle>
          <a:p>
            <a:fld id="{2CA3BF0A-9BBA-4326-95E5-9AA5BBE737B1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4026099086"/>
      </p:ext>
    </p:extLst>
  </p:cSld>
  <p:clrMapOvr>
    <a:masterClrMapping/>
  </p:clrMapOvr>
  <p:transition spd="med"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2985525-BBBC-46F2-9F66-7F03616DD984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517160536"/>
      </p:ext>
    </p:extLst>
  </p:cSld>
  <p:clrMapOvr>
    <a:masterClrMapping/>
  </p:clrMapOvr>
  <p:transition spd="med"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7458075" y="533400"/>
            <a:ext cx="2314575" cy="5597525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514350" y="533400"/>
            <a:ext cx="6791325" cy="5597525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AC50E5C-521E-46B5-8118-F95C510BFFB8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193364011"/>
      </p:ext>
    </p:extLst>
  </p:cSld>
  <p:clrMapOvr>
    <a:masterClrMapping/>
  </p:clrMapOvr>
  <p:transition spd="med">
    <p:zo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77B09E6-3CF3-4C03-87A0-E6552DD31281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542632349"/>
      </p:ext>
    </p:extLst>
  </p:cSld>
  <p:clrMapOvr>
    <a:masterClrMapping/>
  </p:clrMapOvr>
  <p:transition spd="med"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12800" y="4406900"/>
            <a:ext cx="874395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12800" y="2906713"/>
            <a:ext cx="874395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64336AD-3836-4575-8EEB-44D12C6A673D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957734130"/>
      </p:ext>
    </p:extLst>
  </p:cSld>
  <p:clrMapOvr>
    <a:masterClrMapping/>
  </p:clrMapOvr>
  <p:transition spd="med"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514350" y="1828800"/>
            <a:ext cx="4552950" cy="43021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5219700" y="1828800"/>
            <a:ext cx="4552950" cy="43021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D340A26-705D-4F7E-8DAB-9B913BED62E5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548021839"/>
      </p:ext>
    </p:extLst>
  </p:cSld>
  <p:clrMapOvr>
    <a:masterClrMapping/>
  </p:clrMapOvr>
  <p:transition spd="med"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14350" y="274638"/>
            <a:ext cx="92583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514350" y="1535113"/>
            <a:ext cx="454501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514350" y="2174875"/>
            <a:ext cx="454501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5226050" y="1535113"/>
            <a:ext cx="454660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5226050" y="2174875"/>
            <a:ext cx="4546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5F08588-E6F1-4F8E-9D36-BC6FC6612E84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626919498"/>
      </p:ext>
    </p:extLst>
  </p:cSld>
  <p:clrMapOvr>
    <a:masterClrMapping/>
  </p:clrMapOvr>
  <p:transition spd="med"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950B0A7-ECBC-4B7C-936E-42FBA1F5EEAD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087685097"/>
      </p:ext>
    </p:extLst>
  </p:cSld>
  <p:clrMapOvr>
    <a:masterClrMapping/>
  </p:clrMapOvr>
  <p:transition spd="med"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7D73EC6-D734-4386-A9B5-E7A9CAA6E7B0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576970693"/>
      </p:ext>
    </p:extLst>
  </p:cSld>
  <p:clrMapOvr>
    <a:masterClrMapping/>
  </p:clrMapOvr>
  <p:transition spd="med">
    <p:zo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14350" y="273050"/>
            <a:ext cx="3384550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022725" y="273050"/>
            <a:ext cx="5749925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514350" y="1435100"/>
            <a:ext cx="3384550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F911D87-161A-42FA-9344-80FF1A912460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4292171274"/>
      </p:ext>
    </p:extLst>
  </p:cSld>
  <p:clrMapOvr>
    <a:masterClrMapping/>
  </p:clrMapOvr>
  <p:transition spd="med"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016125" y="4800600"/>
            <a:ext cx="61722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2016125" y="612775"/>
            <a:ext cx="6172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l-PL" noProof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2016125" y="5367338"/>
            <a:ext cx="6172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72CB7EB-370C-4094-9090-748DCCC45CC5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493506899"/>
      </p:ext>
    </p:extLst>
  </p:cSld>
  <p:clrMapOvr>
    <a:masterClrMapping/>
  </p:clrMapOvr>
  <p:transition spd="med"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14350" y="533400"/>
            <a:ext cx="92583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/>
              <a:t>Kliknij, aby edytować styl wzorca tytułu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14350" y="1828800"/>
            <a:ext cx="9258300" cy="430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/>
              <a:t>Kliknij, aby edytować style wzorca tekstu</a:t>
            </a:r>
          </a:p>
          <a:p>
            <a:pPr lvl="1"/>
            <a:r>
              <a:rPr lang="pl-PL" altLang="pl-PL"/>
              <a:t>Drugi poziom</a:t>
            </a:r>
          </a:p>
          <a:p>
            <a:pPr lvl="2"/>
            <a:r>
              <a:rPr lang="pl-PL" altLang="pl-PL"/>
              <a:t>Trzeci poziom</a:t>
            </a:r>
          </a:p>
          <a:p>
            <a:pPr lvl="3"/>
            <a:r>
              <a:rPr lang="pl-PL" altLang="pl-PL"/>
              <a:t>Czwarty poziom</a:t>
            </a:r>
          </a:p>
          <a:p>
            <a:pPr lvl="4"/>
            <a:r>
              <a:rPr lang="pl-PL" altLang="pl-PL"/>
              <a:t>Piąty poziom</a:t>
            </a:r>
          </a:p>
        </p:txBody>
      </p:sp>
      <p:sp>
        <p:nvSpPr>
          <p:cNvPr id="49254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14350" y="6248400"/>
            <a:ext cx="1885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9254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14725" y="6248400"/>
            <a:ext cx="3257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9255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629525" y="6248400"/>
            <a:ext cx="21431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/>
            </a:lvl1pPr>
          </a:lstStyle>
          <a:p>
            <a:fld id="{75F185C5-E5F7-484B-9391-3E21A08CAE3D}" type="slidenum">
              <a:rPr lang="pl-PL" altLang="pl-PL"/>
              <a:pPr/>
              <a:t>‹#›</a:t>
            </a:fld>
            <a:endParaRPr lang="pl-PL" alt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690" r:id="rId1"/>
    <p:sldLayoutId id="2147484680" r:id="rId2"/>
    <p:sldLayoutId id="2147484681" r:id="rId3"/>
    <p:sldLayoutId id="2147484682" r:id="rId4"/>
    <p:sldLayoutId id="2147484683" r:id="rId5"/>
    <p:sldLayoutId id="2147484684" r:id="rId6"/>
    <p:sldLayoutId id="2147484685" r:id="rId7"/>
    <p:sldLayoutId id="2147484686" r:id="rId8"/>
    <p:sldLayoutId id="2147484687" r:id="rId9"/>
    <p:sldLayoutId id="2147484688" r:id="rId10"/>
    <p:sldLayoutId id="2147484689" r:id="rId11"/>
  </p:sldLayoutIdLst>
  <p:transition spd="med">
    <p:zoom/>
  </p:transition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469900" indent="-469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panose="05000000000000000000" pitchFamily="2" charset="2"/>
        <a:buChar char="o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anose="05000000000000000000" pitchFamily="2" charset="2"/>
        <a:buChar char="n"/>
        <a:defRPr sz="2800">
          <a:solidFill>
            <a:schemeClr val="tx1"/>
          </a:solidFill>
          <a:latin typeface="+mn-lt"/>
        </a:defRPr>
      </a:lvl2pPr>
      <a:lvl3pPr marL="1377950" indent="-468313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anose="05000000000000000000" pitchFamily="2" charset="2"/>
        <a:buChar char="o"/>
        <a:defRPr sz="2400">
          <a:solidFill>
            <a:schemeClr val="tx1"/>
          </a:solidFill>
          <a:latin typeface="+mn-lt"/>
        </a:defRPr>
      </a:lvl3pPr>
      <a:lvl4pPr marL="1827213" indent="-4381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</a:defRPr>
      </a:lvl4pPr>
      <a:lvl5pPr marL="2297113" indent="-46831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o"/>
        <a:defRPr sz="2000">
          <a:solidFill>
            <a:schemeClr val="tx1"/>
          </a:solidFill>
          <a:latin typeface="+mn-lt"/>
        </a:defRPr>
      </a:lvl5pPr>
      <a:lvl6pPr marL="27543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6pPr>
      <a:lvl7pPr marL="32115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7pPr>
      <a:lvl8pPr marL="36687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8pPr>
      <a:lvl9pPr marL="41259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56"/>
          <p:cNvSpPr>
            <a:spLocks noChangeArrowheads="1"/>
          </p:cNvSpPr>
          <p:nvPr/>
        </p:nvSpPr>
        <p:spPr bwMode="auto">
          <a:xfrm>
            <a:off x="8769113" y="2809876"/>
            <a:ext cx="1238800" cy="4320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sz="700" dirty="0">
                <a:latin typeface="Calibri" panose="020F0502020204030204" pitchFamily="34" charset="0"/>
                <a:cs typeface="Calibri" panose="020F0502020204030204" pitchFamily="34" charset="0"/>
              </a:rPr>
              <a:t>General Director’s Office</a:t>
            </a:r>
          </a:p>
          <a:p>
            <a:pPr eaLnBrk="1" hangingPunct="1"/>
            <a:r>
              <a:rPr lang="pl-PL" altLang="pl-PL" sz="750" b="1" dirty="0" smtClean="0">
                <a:latin typeface="Calibri" panose="020F0502020204030204" pitchFamily="34" charset="0"/>
              </a:rPr>
              <a:t>BDG</a:t>
            </a:r>
            <a:endParaRPr lang="pl-PL" altLang="pl-PL" sz="750" b="1" dirty="0">
              <a:latin typeface="Calibri" panose="020F0502020204030204" pitchFamily="34" charset="0"/>
            </a:endParaRPr>
          </a:p>
        </p:txBody>
      </p:sp>
      <p:sp>
        <p:nvSpPr>
          <p:cNvPr id="3079" name="Rectangle 260"/>
          <p:cNvSpPr>
            <a:spLocks noChangeArrowheads="1"/>
          </p:cNvSpPr>
          <p:nvPr/>
        </p:nvSpPr>
        <p:spPr bwMode="auto">
          <a:xfrm>
            <a:off x="1686654" y="5659503"/>
            <a:ext cx="1211054" cy="4320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sz="700" dirty="0">
                <a:latin typeface="Calibri" panose="020F0502020204030204" pitchFamily="34" charset="0"/>
                <a:cs typeface="Calibri" panose="020F0502020204030204" pitchFamily="34" charset="0"/>
              </a:rPr>
              <a:t>Paying Authority Department</a:t>
            </a:r>
          </a:p>
          <a:p>
            <a:pPr eaLnBrk="1" hangingPunct="1"/>
            <a:r>
              <a:rPr lang="pl-PL" altLang="pl-PL" sz="750" b="1" dirty="0" smtClean="0">
                <a:latin typeface="Calibri" panose="020F0502020204030204" pitchFamily="34" charset="0"/>
              </a:rPr>
              <a:t> </a:t>
            </a:r>
            <a:r>
              <a:rPr lang="pl-PL" altLang="pl-PL" sz="750" b="1" dirty="0">
                <a:latin typeface="Calibri" panose="020F0502020204030204" pitchFamily="34" charset="0"/>
              </a:rPr>
              <a:t>IP</a:t>
            </a:r>
          </a:p>
        </p:txBody>
      </p:sp>
      <p:sp>
        <p:nvSpPr>
          <p:cNvPr id="3081" name="Rectangle 262"/>
          <p:cNvSpPr>
            <a:spLocks noChangeArrowheads="1"/>
          </p:cNvSpPr>
          <p:nvPr/>
        </p:nvSpPr>
        <p:spPr bwMode="auto">
          <a:xfrm>
            <a:off x="1686653" y="2255445"/>
            <a:ext cx="1207263" cy="440332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sz="700" dirty="0">
                <a:latin typeface="Calibri" panose="020F0502020204030204" pitchFamily="34" charset="0"/>
                <a:cs typeface="Calibri" panose="020F0502020204030204" pitchFamily="34" charset="0"/>
              </a:rPr>
              <a:t>State Budget Department</a:t>
            </a:r>
          </a:p>
          <a:p>
            <a:pPr eaLnBrk="1" hangingPunct="1"/>
            <a:r>
              <a:rPr lang="pl-PL" altLang="pl-PL" sz="750" b="1" dirty="0" smtClean="0">
                <a:latin typeface="Calibri" panose="020F0502020204030204" pitchFamily="34" charset="0"/>
              </a:rPr>
              <a:t>BP</a:t>
            </a:r>
            <a:endParaRPr lang="pl-PL" altLang="pl-PL" sz="750" b="1" dirty="0">
              <a:latin typeface="Calibri" panose="020F0502020204030204" pitchFamily="34" charset="0"/>
            </a:endParaRPr>
          </a:p>
        </p:txBody>
      </p:sp>
      <p:sp>
        <p:nvSpPr>
          <p:cNvPr id="3082" name="Rectangle 263"/>
          <p:cNvSpPr>
            <a:spLocks noChangeArrowheads="1"/>
          </p:cNvSpPr>
          <p:nvPr/>
        </p:nvSpPr>
        <p:spPr bwMode="auto">
          <a:xfrm>
            <a:off x="1686653" y="3933539"/>
            <a:ext cx="1201596" cy="4320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sz="700" dirty="0">
                <a:latin typeface="Calibri" panose="020F0502020204030204" pitchFamily="34" charset="0"/>
                <a:cs typeface="Calibri" panose="020F0502020204030204" pitchFamily="34" charset="0"/>
              </a:rPr>
              <a:t>Economy Financing Department</a:t>
            </a:r>
          </a:p>
          <a:p>
            <a:pPr eaLnBrk="1" hangingPunct="1"/>
            <a:r>
              <a:rPr lang="pl-PL" altLang="pl-PL" sz="750" b="1" dirty="0" smtClean="0">
                <a:latin typeface="Calibri" panose="020F0502020204030204" pitchFamily="34" charset="0"/>
              </a:rPr>
              <a:t>FG</a:t>
            </a:r>
            <a:endParaRPr lang="pl-PL" altLang="pl-PL" sz="750" b="1" dirty="0">
              <a:latin typeface="Calibri" panose="020F0502020204030204" pitchFamily="34" charset="0"/>
            </a:endParaRPr>
          </a:p>
        </p:txBody>
      </p:sp>
      <p:sp>
        <p:nvSpPr>
          <p:cNvPr id="3083" name="Rectangle 265"/>
          <p:cNvSpPr>
            <a:spLocks noChangeArrowheads="1"/>
          </p:cNvSpPr>
          <p:nvPr/>
        </p:nvSpPr>
        <p:spPr bwMode="auto">
          <a:xfrm>
            <a:off x="1686653" y="4508888"/>
            <a:ext cx="1207263" cy="424996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sz="700" dirty="0">
                <a:latin typeface="Calibri" panose="020F0502020204030204" pitchFamily="34" charset="0"/>
                <a:cs typeface="Calibri" panose="020F0502020204030204" pitchFamily="34" charset="0"/>
              </a:rPr>
              <a:t>Local Government Finances Department</a:t>
            </a:r>
          </a:p>
          <a:p>
            <a:pPr eaLnBrk="1" hangingPunct="1"/>
            <a:r>
              <a:rPr lang="pl-PL" altLang="pl-PL" sz="750" dirty="0" smtClean="0">
                <a:latin typeface="Calibri" panose="020F0502020204030204" pitchFamily="34" charset="0"/>
              </a:rPr>
              <a:t> </a:t>
            </a:r>
            <a:r>
              <a:rPr lang="pl-PL" altLang="pl-PL" sz="750" b="1" dirty="0">
                <a:latin typeface="Calibri" panose="020F0502020204030204" pitchFamily="34" charset="0"/>
              </a:rPr>
              <a:t>ST</a:t>
            </a:r>
          </a:p>
        </p:txBody>
      </p:sp>
      <p:sp>
        <p:nvSpPr>
          <p:cNvPr id="3084" name="Rectangle 266"/>
          <p:cNvSpPr>
            <a:spLocks noChangeArrowheads="1"/>
          </p:cNvSpPr>
          <p:nvPr/>
        </p:nvSpPr>
        <p:spPr bwMode="auto">
          <a:xfrm>
            <a:off x="281902" y="3939260"/>
            <a:ext cx="1244523" cy="440101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sz="700" dirty="0">
                <a:latin typeface="Calibri" panose="020F0502020204030204" pitchFamily="34" charset="0"/>
                <a:cs typeface="Calibri" panose="020F0502020204030204" pitchFamily="34" charset="0"/>
              </a:rPr>
              <a:t>Goods and Services Tax Department</a:t>
            </a:r>
          </a:p>
          <a:p>
            <a:pPr eaLnBrk="1" hangingPunct="1"/>
            <a:r>
              <a:rPr lang="pl-PL" altLang="pl-PL" sz="750" b="1" dirty="0" smtClean="0">
                <a:latin typeface="Calibri" panose="020F0502020204030204" pitchFamily="34" charset="0"/>
              </a:rPr>
              <a:t>PT</a:t>
            </a:r>
            <a:endParaRPr lang="pl-PL" altLang="pl-PL" sz="750" b="1" dirty="0">
              <a:latin typeface="Calibri" panose="020F0502020204030204" pitchFamily="34" charset="0"/>
            </a:endParaRPr>
          </a:p>
        </p:txBody>
      </p:sp>
      <p:sp>
        <p:nvSpPr>
          <p:cNvPr id="3086" name="Rectangle 268"/>
          <p:cNvSpPr>
            <a:spLocks noChangeArrowheads="1"/>
          </p:cNvSpPr>
          <p:nvPr/>
        </p:nvSpPr>
        <p:spPr bwMode="auto">
          <a:xfrm>
            <a:off x="3101982" y="3936299"/>
            <a:ext cx="1203614" cy="416183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sz="700" dirty="0">
                <a:latin typeface="Calibri" panose="020F0502020204030204" pitchFamily="34" charset="0"/>
                <a:cs typeface="Calibri" panose="020F0502020204030204" pitchFamily="34" charset="0"/>
              </a:rPr>
              <a:t>Economic Policy Support Department</a:t>
            </a:r>
          </a:p>
          <a:p>
            <a:pPr eaLnBrk="1" hangingPunct="1"/>
            <a:r>
              <a:rPr lang="pl-PL" altLang="pl-PL" sz="750" b="1" dirty="0" smtClean="0">
                <a:latin typeface="Calibri" panose="020F0502020204030204" pitchFamily="34" charset="0"/>
              </a:rPr>
              <a:t>PG</a:t>
            </a:r>
            <a:endParaRPr lang="pl-PL" altLang="pl-PL" sz="750" b="1" dirty="0">
              <a:latin typeface="Calibri" panose="020F0502020204030204" pitchFamily="34" charset="0"/>
            </a:endParaRPr>
          </a:p>
        </p:txBody>
      </p:sp>
      <p:sp>
        <p:nvSpPr>
          <p:cNvPr id="3087" name="Rectangle 269"/>
          <p:cNvSpPr>
            <a:spLocks noChangeArrowheads="1"/>
          </p:cNvSpPr>
          <p:nvPr/>
        </p:nvSpPr>
        <p:spPr bwMode="auto">
          <a:xfrm>
            <a:off x="8769113" y="2263777"/>
            <a:ext cx="1238800" cy="4320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sz="700" dirty="0">
                <a:latin typeface="Calibri" panose="020F0502020204030204" pitchFamily="34" charset="0"/>
                <a:cs typeface="Calibri" panose="020F0502020204030204" pitchFamily="34" charset="0"/>
              </a:rPr>
              <a:t>Administrative Office</a:t>
            </a:r>
          </a:p>
          <a:p>
            <a:pPr eaLnBrk="1" hangingPunct="1"/>
            <a:r>
              <a:rPr lang="pl-PL" altLang="pl-PL" sz="750" b="1" dirty="0" smtClean="0">
                <a:latin typeface="Calibri" panose="020F0502020204030204" pitchFamily="34" charset="0"/>
              </a:rPr>
              <a:t>BAD</a:t>
            </a:r>
            <a:endParaRPr lang="pl-PL" altLang="pl-PL" sz="750" b="1" dirty="0">
              <a:latin typeface="Calibri" panose="020F0502020204030204" pitchFamily="34" charset="0"/>
            </a:endParaRPr>
          </a:p>
        </p:txBody>
      </p:sp>
      <p:sp>
        <p:nvSpPr>
          <p:cNvPr id="3088" name="Rectangle 270"/>
          <p:cNvSpPr>
            <a:spLocks noChangeArrowheads="1"/>
          </p:cNvSpPr>
          <p:nvPr/>
        </p:nvSpPr>
        <p:spPr bwMode="auto">
          <a:xfrm>
            <a:off x="8769113" y="4514543"/>
            <a:ext cx="1247800" cy="4320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sz="700" dirty="0">
                <a:latin typeface="Calibri" panose="020F0502020204030204" pitchFamily="34" charset="0"/>
                <a:cs typeface="Calibri" panose="020F0502020204030204" pitchFamily="34" charset="0"/>
              </a:rPr>
              <a:t>Finances and Accounting Department</a:t>
            </a:r>
          </a:p>
          <a:p>
            <a:pPr eaLnBrk="1" hangingPunct="1"/>
            <a:r>
              <a:rPr lang="pl-PL" altLang="pl-PL" sz="750" b="1" dirty="0" smtClean="0">
                <a:latin typeface="Calibri" panose="020F0502020204030204" pitchFamily="34" charset="0"/>
              </a:rPr>
              <a:t>FK</a:t>
            </a:r>
            <a:endParaRPr lang="pl-PL" altLang="pl-PL" sz="750" b="1" dirty="0">
              <a:latin typeface="Calibri" panose="020F0502020204030204" pitchFamily="34" charset="0"/>
            </a:endParaRPr>
          </a:p>
        </p:txBody>
      </p:sp>
      <p:sp>
        <p:nvSpPr>
          <p:cNvPr id="3089" name="Text Box 271"/>
          <p:cNvSpPr txBox="1">
            <a:spLocks noChangeArrowheads="1"/>
          </p:cNvSpPr>
          <p:nvPr/>
        </p:nvSpPr>
        <p:spPr bwMode="auto">
          <a:xfrm>
            <a:off x="7330441" y="768772"/>
            <a:ext cx="1245902" cy="424110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sz="700" dirty="0">
                <a:latin typeface="Calibri" panose="020F0502020204030204" pitchFamily="34" charset="0"/>
                <a:cs typeface="Calibri" panose="020F0502020204030204" pitchFamily="34" charset="0"/>
              </a:rPr>
              <a:t>International Cooperation </a:t>
            </a:r>
            <a:r>
              <a:rPr lang="en-GB" sz="700" dirty="0" smtClean="0">
                <a:latin typeface="Calibri" panose="020F0502020204030204" pitchFamily="34" charset="0"/>
                <a:cs typeface="Calibri" panose="020F0502020204030204" pitchFamily="34" charset="0"/>
              </a:rPr>
              <a:t>Department</a:t>
            </a:r>
            <a:endParaRPr lang="en-GB" altLang="pl-PL" sz="700" b="1" dirty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700" b="1" dirty="0" smtClean="0">
                <a:latin typeface="Calibri" panose="020F0502020204030204" pitchFamily="34" charset="0"/>
              </a:rPr>
              <a:t>WM</a:t>
            </a:r>
            <a:endParaRPr lang="pl-PL" altLang="pl-PL" sz="700" b="1" dirty="0">
              <a:latin typeface="Calibri" panose="020F0502020204030204" pitchFamily="34" charset="0"/>
            </a:endParaRPr>
          </a:p>
        </p:txBody>
      </p:sp>
      <p:sp>
        <p:nvSpPr>
          <p:cNvPr id="3091" name="Text Box 274"/>
          <p:cNvSpPr txBox="1">
            <a:spLocks noChangeArrowheads="1"/>
          </p:cNvSpPr>
          <p:nvPr/>
        </p:nvSpPr>
        <p:spPr bwMode="auto">
          <a:xfrm>
            <a:off x="4507403" y="3928364"/>
            <a:ext cx="1232065" cy="445822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sz="700" dirty="0">
                <a:latin typeface="Calibri" panose="020F0502020204030204" pitchFamily="34" charset="0"/>
                <a:cs typeface="Calibri" panose="020F0502020204030204" pitchFamily="34" charset="0"/>
              </a:rPr>
              <a:t>Customs Department</a:t>
            </a:r>
          </a:p>
          <a:p>
            <a:pPr eaLnBrk="1" hangingPunct="1"/>
            <a:r>
              <a:rPr lang="pl-PL" altLang="pl-PL" sz="750" b="1" dirty="0" smtClean="0">
                <a:latin typeface="Calibri" panose="020F0502020204030204" pitchFamily="34" charset="0"/>
              </a:rPr>
              <a:t>DC</a:t>
            </a:r>
            <a:endParaRPr lang="pl-PL" altLang="pl-PL" sz="750" b="1" dirty="0">
              <a:latin typeface="Calibri" panose="020F0502020204030204" pitchFamily="34" charset="0"/>
            </a:endParaRPr>
          </a:p>
        </p:txBody>
      </p:sp>
      <p:sp>
        <p:nvSpPr>
          <p:cNvPr id="3092" name="Text Box 275"/>
          <p:cNvSpPr txBox="1">
            <a:spLocks noChangeArrowheads="1"/>
          </p:cNvSpPr>
          <p:nvPr/>
        </p:nvSpPr>
        <p:spPr bwMode="auto">
          <a:xfrm>
            <a:off x="5911942" y="3936299"/>
            <a:ext cx="1224466" cy="437887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sz="700" dirty="0">
                <a:latin typeface="Calibri" panose="020F0502020204030204" pitchFamily="34" charset="0"/>
                <a:cs typeface="Calibri" panose="020F0502020204030204" pitchFamily="34" charset="0"/>
              </a:rPr>
              <a:t>Tax Collection Department</a:t>
            </a:r>
          </a:p>
          <a:p>
            <a:pPr eaLnBrk="1" hangingPunct="1"/>
            <a:r>
              <a:rPr lang="pl-PL" altLang="pl-PL" sz="750" b="1" dirty="0" smtClean="0">
                <a:latin typeface="Calibri" panose="020F0502020204030204" pitchFamily="34" charset="0"/>
              </a:rPr>
              <a:t>DPP</a:t>
            </a:r>
            <a:endParaRPr lang="pl-PL" altLang="pl-PL" sz="750" b="1" dirty="0">
              <a:latin typeface="Calibri" panose="020F0502020204030204" pitchFamily="34" charset="0"/>
            </a:endParaRPr>
          </a:p>
        </p:txBody>
      </p:sp>
      <p:sp>
        <p:nvSpPr>
          <p:cNvPr id="3093" name="Rectangle 277"/>
          <p:cNvSpPr>
            <a:spLocks noChangeArrowheads="1"/>
          </p:cNvSpPr>
          <p:nvPr/>
        </p:nvSpPr>
        <p:spPr bwMode="auto">
          <a:xfrm>
            <a:off x="3099970" y="4519315"/>
            <a:ext cx="1197354" cy="434948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sz="700" dirty="0">
                <a:latin typeface="Calibri" panose="020F0502020204030204" pitchFamily="34" charset="0"/>
                <a:cs typeface="Calibri" panose="020F0502020204030204" pitchFamily="34" charset="0"/>
              </a:rPr>
              <a:t>Public Finance Discipline Office</a:t>
            </a:r>
          </a:p>
          <a:p>
            <a:pPr eaLnBrk="1" hangingPunct="1"/>
            <a:r>
              <a:rPr lang="pl-PL" altLang="pl-PL" sz="750" b="1" dirty="0" smtClean="0">
                <a:latin typeface="Calibri" panose="020F0502020204030204" pitchFamily="34" charset="0"/>
              </a:rPr>
              <a:t>BDF</a:t>
            </a:r>
            <a:endParaRPr lang="pl-PL" altLang="pl-PL" sz="750" b="1" dirty="0">
              <a:latin typeface="Calibri" panose="020F0502020204030204" pitchFamily="34" charset="0"/>
            </a:endParaRPr>
          </a:p>
        </p:txBody>
      </p:sp>
      <p:sp>
        <p:nvSpPr>
          <p:cNvPr id="3095" name="Rectangle 279"/>
          <p:cNvSpPr>
            <a:spLocks noChangeArrowheads="1"/>
          </p:cNvSpPr>
          <p:nvPr/>
        </p:nvSpPr>
        <p:spPr bwMode="auto">
          <a:xfrm>
            <a:off x="8769113" y="3933104"/>
            <a:ext cx="1237724" cy="441082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sz="700" dirty="0">
                <a:latin typeface="Calibri" panose="020F0502020204030204" pitchFamily="34" charset="0"/>
                <a:cs typeface="Calibri" panose="020F0502020204030204" pitchFamily="34" charset="0"/>
              </a:rPr>
              <a:t>Security and Data Protection Department</a:t>
            </a:r>
          </a:p>
          <a:p>
            <a:pPr eaLnBrk="1" hangingPunct="1"/>
            <a:r>
              <a:rPr lang="pl-PL" altLang="pl-PL" sz="750" b="1" dirty="0" smtClean="0">
                <a:latin typeface="Calibri" panose="020F0502020204030204" pitchFamily="34" charset="0"/>
              </a:rPr>
              <a:t>DB</a:t>
            </a:r>
            <a:endParaRPr lang="pl-PL" altLang="pl-PL" sz="750" b="1" dirty="0">
              <a:latin typeface="Calibri" panose="020F0502020204030204" pitchFamily="34" charset="0"/>
            </a:endParaRPr>
          </a:p>
        </p:txBody>
      </p:sp>
      <p:sp>
        <p:nvSpPr>
          <p:cNvPr id="3096" name="Rectangle 280"/>
          <p:cNvSpPr>
            <a:spLocks noChangeArrowheads="1"/>
          </p:cNvSpPr>
          <p:nvPr/>
        </p:nvSpPr>
        <p:spPr bwMode="auto">
          <a:xfrm>
            <a:off x="5911943" y="2280003"/>
            <a:ext cx="1230132" cy="4320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sz="700" dirty="0">
                <a:latin typeface="Calibri" panose="020F0502020204030204" pitchFamily="34" charset="0"/>
                <a:cs typeface="Calibri" panose="020F0502020204030204" pitchFamily="34" charset="0"/>
              </a:rPr>
              <a:t>Department for Audit of Public Funds </a:t>
            </a:r>
          </a:p>
          <a:p>
            <a:pPr eaLnBrk="1" hangingPunct="1"/>
            <a:r>
              <a:rPr lang="pl-PL" altLang="pl-PL" sz="750" dirty="0" smtClean="0">
                <a:latin typeface="Calibri" panose="020F0502020204030204" pitchFamily="34" charset="0"/>
              </a:rPr>
              <a:t> </a:t>
            </a:r>
            <a:r>
              <a:rPr lang="pl-PL" altLang="pl-PL" sz="750" b="1" dirty="0">
                <a:latin typeface="Calibri" panose="020F0502020204030204" pitchFamily="34" charset="0"/>
              </a:rPr>
              <a:t>DAS</a:t>
            </a:r>
            <a:endParaRPr lang="pl-PL" altLang="pl-PL" sz="750" i="1" dirty="0">
              <a:latin typeface="Calibri" panose="020F0502020204030204" pitchFamily="34" charset="0"/>
            </a:endParaRPr>
          </a:p>
        </p:txBody>
      </p:sp>
      <p:sp>
        <p:nvSpPr>
          <p:cNvPr id="3099" name="Rectangle 285"/>
          <p:cNvSpPr>
            <a:spLocks noChangeArrowheads="1"/>
          </p:cNvSpPr>
          <p:nvPr/>
        </p:nvSpPr>
        <p:spPr bwMode="auto">
          <a:xfrm>
            <a:off x="1686654" y="6259637"/>
            <a:ext cx="1201596" cy="4320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sz="700" dirty="0">
                <a:latin typeface="Calibri" panose="020F0502020204030204" pitchFamily="34" charset="0"/>
                <a:cs typeface="Calibri" panose="020F0502020204030204" pitchFamily="34" charset="0"/>
              </a:rPr>
              <a:t>Department of Financial Information </a:t>
            </a:r>
          </a:p>
          <a:p>
            <a:pPr eaLnBrk="1" hangingPunct="1"/>
            <a:r>
              <a:rPr lang="pl-PL" altLang="pl-PL" sz="750" b="1" dirty="0" smtClean="0">
                <a:latin typeface="Calibri" panose="020F0502020204030204" pitchFamily="34" charset="0"/>
              </a:rPr>
              <a:t> </a:t>
            </a:r>
            <a:r>
              <a:rPr lang="pl-PL" altLang="pl-PL" sz="750" b="1" dirty="0">
                <a:latin typeface="Calibri" panose="020F0502020204030204" pitchFamily="34" charset="0"/>
              </a:rPr>
              <a:t>IF</a:t>
            </a:r>
          </a:p>
        </p:txBody>
      </p:sp>
      <p:sp>
        <p:nvSpPr>
          <p:cNvPr id="3101" name="Rectangle 291"/>
          <p:cNvSpPr>
            <a:spLocks noChangeArrowheads="1"/>
          </p:cNvSpPr>
          <p:nvPr/>
        </p:nvSpPr>
        <p:spPr bwMode="auto">
          <a:xfrm>
            <a:off x="1686653" y="3363409"/>
            <a:ext cx="1207263" cy="448548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sz="700" dirty="0">
                <a:latin typeface="Calibri" panose="020F0502020204030204" pitchFamily="34" charset="0"/>
                <a:cs typeface="Calibri" panose="020F0502020204030204" pitchFamily="34" charset="0"/>
              </a:rPr>
              <a:t>Budget Zone Financing Department</a:t>
            </a:r>
          </a:p>
          <a:p>
            <a:pPr eaLnBrk="1" hangingPunct="1"/>
            <a:r>
              <a:rPr lang="pl-PL" altLang="pl-PL" sz="750" b="1" dirty="0" smtClean="0">
                <a:latin typeface="Calibri" panose="020F0502020204030204" pitchFamily="34" charset="0"/>
              </a:rPr>
              <a:t>FS</a:t>
            </a:r>
            <a:endParaRPr lang="pl-PL" altLang="pl-PL" sz="750" b="1" dirty="0">
              <a:latin typeface="Calibri" panose="020F0502020204030204" pitchFamily="34" charset="0"/>
            </a:endParaRPr>
          </a:p>
        </p:txBody>
      </p:sp>
      <p:sp>
        <p:nvSpPr>
          <p:cNvPr id="3102" name="Text Box 293"/>
          <p:cNvSpPr txBox="1">
            <a:spLocks noChangeArrowheads="1"/>
          </p:cNvSpPr>
          <p:nvPr/>
        </p:nvSpPr>
        <p:spPr bwMode="auto">
          <a:xfrm>
            <a:off x="281902" y="2828904"/>
            <a:ext cx="1238975" cy="426436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sz="700" dirty="0">
                <a:latin typeface="Calibri" panose="020F0502020204030204" pitchFamily="34" charset="0"/>
                <a:cs typeface="Calibri" panose="020F0502020204030204" pitchFamily="34" charset="0"/>
              </a:rPr>
              <a:t>Excise Duty </a:t>
            </a:r>
            <a:r>
              <a:rPr lang="pl-PL" sz="700" dirty="0">
                <a:latin typeface="Calibri" panose="020F0502020204030204" pitchFamily="34" charset="0"/>
                <a:cs typeface="Calibri" panose="020F0502020204030204" pitchFamily="34" charset="0"/>
              </a:rPr>
              <a:t>and </a:t>
            </a:r>
            <a:r>
              <a:rPr lang="pl-PL" sz="700" dirty="0" err="1">
                <a:latin typeface="Calibri" panose="020F0502020204030204" pitchFamily="34" charset="0"/>
                <a:cs typeface="Calibri" panose="020F0502020204030204" pitchFamily="34" charset="0"/>
              </a:rPr>
              <a:t>Gambling</a:t>
            </a:r>
            <a:r>
              <a:rPr lang="pl-PL" sz="7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700" dirty="0">
                <a:latin typeface="Calibri" panose="020F0502020204030204" pitchFamily="34" charset="0"/>
                <a:cs typeface="Calibri" panose="020F0502020204030204" pitchFamily="34" charset="0"/>
              </a:rPr>
              <a:t>Department</a:t>
            </a:r>
          </a:p>
          <a:p>
            <a:pPr eaLnBrk="1" hangingPunct="1"/>
            <a:r>
              <a:rPr lang="pl-PL" altLang="pl-PL" sz="750" dirty="0" smtClean="0">
                <a:latin typeface="Calibri" panose="020F0502020204030204" pitchFamily="34" charset="0"/>
              </a:rPr>
              <a:t> </a:t>
            </a:r>
            <a:r>
              <a:rPr lang="pl-PL" altLang="pl-PL" sz="750" b="1" dirty="0">
                <a:latin typeface="Calibri" panose="020F0502020204030204" pitchFamily="34" charset="0"/>
              </a:rPr>
              <a:t>DAG</a:t>
            </a:r>
          </a:p>
        </p:txBody>
      </p:sp>
      <p:sp>
        <p:nvSpPr>
          <p:cNvPr id="3103" name="Text Box 294"/>
          <p:cNvSpPr txBox="1">
            <a:spLocks noChangeArrowheads="1"/>
          </p:cNvSpPr>
          <p:nvPr/>
        </p:nvSpPr>
        <p:spPr bwMode="auto">
          <a:xfrm>
            <a:off x="285098" y="3371933"/>
            <a:ext cx="1235878" cy="445822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sz="700" dirty="0">
                <a:latin typeface="Calibri" panose="020F0502020204030204" pitchFamily="34" charset="0"/>
                <a:cs typeface="Calibri" panose="020F0502020204030204" pitchFamily="34" charset="0"/>
              </a:rPr>
              <a:t>Income Taxes Department</a:t>
            </a:r>
          </a:p>
          <a:p>
            <a:pPr eaLnBrk="1" hangingPunct="1"/>
            <a:r>
              <a:rPr lang="pl-PL" altLang="pl-PL" sz="750" b="1" dirty="0" smtClean="0">
                <a:latin typeface="Calibri" panose="020F0502020204030204" pitchFamily="34" charset="0"/>
              </a:rPr>
              <a:t>DD</a:t>
            </a:r>
            <a:endParaRPr lang="pl-PL" altLang="pl-PL" sz="750" b="1" dirty="0">
              <a:latin typeface="Calibri" panose="020F0502020204030204" pitchFamily="34" charset="0"/>
            </a:endParaRPr>
          </a:p>
        </p:txBody>
      </p:sp>
      <p:sp>
        <p:nvSpPr>
          <p:cNvPr id="3106" name="Rectangle 300"/>
          <p:cNvSpPr>
            <a:spLocks noChangeArrowheads="1"/>
          </p:cNvSpPr>
          <p:nvPr/>
        </p:nvSpPr>
        <p:spPr bwMode="auto">
          <a:xfrm>
            <a:off x="1686653" y="2814227"/>
            <a:ext cx="1207263" cy="4320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sz="700" dirty="0">
                <a:latin typeface="Calibri" panose="020F0502020204030204" pitchFamily="34" charset="0"/>
                <a:cs typeface="Calibri" panose="020F0502020204030204" pitchFamily="34" charset="0"/>
              </a:rPr>
              <a:t>Public Debt Department</a:t>
            </a:r>
          </a:p>
          <a:p>
            <a:pPr eaLnBrk="1" hangingPunct="1"/>
            <a:r>
              <a:rPr lang="pl-PL" altLang="pl-PL" sz="750" b="1" dirty="0" smtClean="0">
                <a:latin typeface="Calibri" panose="020F0502020204030204" pitchFamily="34" charset="0"/>
              </a:rPr>
              <a:t>DP</a:t>
            </a:r>
            <a:endParaRPr lang="pl-PL" altLang="pl-PL" sz="750" b="1" dirty="0">
              <a:latin typeface="Calibri" panose="020F0502020204030204" pitchFamily="34" charset="0"/>
            </a:endParaRPr>
          </a:p>
        </p:txBody>
      </p:sp>
      <p:sp>
        <p:nvSpPr>
          <p:cNvPr id="3107" name="Rectangle 307"/>
          <p:cNvSpPr>
            <a:spLocks noChangeArrowheads="1"/>
          </p:cNvSpPr>
          <p:nvPr/>
        </p:nvSpPr>
        <p:spPr bwMode="auto">
          <a:xfrm>
            <a:off x="8769113" y="1280573"/>
            <a:ext cx="1240393" cy="848012"/>
          </a:xfrm>
          <a:prstGeom prst="rect">
            <a:avLst/>
          </a:prstGeom>
          <a:solidFill>
            <a:srgbClr val="DC0032"/>
          </a:solidFill>
          <a:ln w="3175">
            <a:noFill/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0" tIns="0" rIns="0" bIns="0" anchor="b"/>
          <a:lstStyle/>
          <a:p>
            <a:pPr eaLnBrk="1" hangingPunct="1"/>
            <a:r>
              <a:rPr lang="en-GB" sz="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Director General</a:t>
            </a:r>
            <a:endParaRPr lang="en-GB" altLang="pl-PL" sz="8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750" dirty="0">
                <a:solidFill>
                  <a:schemeClr val="bg1"/>
                </a:solidFill>
                <a:latin typeface="Calibri" panose="020F0502020204030204" pitchFamily="34" charset="0"/>
              </a:rPr>
              <a:t/>
            </a:r>
            <a:br>
              <a:rPr lang="pl-PL" altLang="pl-PL" sz="750" dirty="0">
                <a:solidFill>
                  <a:schemeClr val="bg1"/>
                </a:solidFill>
                <a:latin typeface="Calibri" panose="020F0502020204030204" pitchFamily="34" charset="0"/>
              </a:rPr>
            </a:br>
            <a:endParaRPr lang="pl-PL" altLang="pl-PL" sz="750" dirty="0">
              <a:solidFill>
                <a:schemeClr val="bg1"/>
              </a:solidFill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900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Katarzyna Szweda</a:t>
            </a:r>
            <a:endParaRPr lang="pl-PL" altLang="pl-PL" sz="900" b="1" dirty="0">
              <a:solidFill>
                <a:schemeClr val="bg1"/>
              </a:solidFill>
              <a:latin typeface="Calibri" panose="020F0502020204030204" pitchFamily="34" charset="0"/>
            </a:endParaRPr>
          </a:p>
          <a:p>
            <a:pPr eaLnBrk="1" hangingPunct="1"/>
            <a:endParaRPr lang="pl-PL" altLang="pl-PL" sz="750" b="1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3110" name="Rectangle 316"/>
          <p:cNvSpPr>
            <a:spLocks noChangeArrowheads="1"/>
          </p:cNvSpPr>
          <p:nvPr/>
        </p:nvSpPr>
        <p:spPr bwMode="auto">
          <a:xfrm>
            <a:off x="1686653" y="1269819"/>
            <a:ext cx="1220624" cy="839437"/>
          </a:xfrm>
          <a:prstGeom prst="rect">
            <a:avLst/>
          </a:prstGeom>
          <a:solidFill>
            <a:srgbClr val="DC0032"/>
          </a:solidFill>
          <a:ln w="3175">
            <a:noFill/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b" anchorCtr="0"/>
          <a:lstStyle/>
          <a:p>
            <a:r>
              <a:rPr lang="en-GB" sz="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Secretary of </a:t>
            </a:r>
            <a:r>
              <a:rPr lang="en-GB" sz="800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State</a:t>
            </a:r>
            <a:endParaRPr lang="en-GB" sz="7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sz="7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General Inspector of Financial Information</a:t>
            </a:r>
          </a:p>
          <a:p>
            <a:pPr eaLnBrk="1" hangingPunct="1"/>
            <a:endParaRPr lang="pl-PL" altLang="pl-PL" sz="750" dirty="0">
              <a:solidFill>
                <a:schemeClr val="bg1"/>
              </a:solidFill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900" b="1" dirty="0">
                <a:solidFill>
                  <a:schemeClr val="bg1"/>
                </a:solidFill>
                <a:latin typeface="Calibri" panose="020F0502020204030204" pitchFamily="34" charset="0"/>
              </a:rPr>
              <a:t>Sebastian </a:t>
            </a:r>
            <a:r>
              <a:rPr lang="pl-PL" altLang="pl-PL" sz="900" b="1" dirty="0" err="1">
                <a:solidFill>
                  <a:schemeClr val="bg1"/>
                </a:solidFill>
                <a:latin typeface="Calibri" panose="020F0502020204030204" pitchFamily="34" charset="0"/>
              </a:rPr>
              <a:t>Skuza</a:t>
            </a:r>
            <a:endParaRPr lang="pl-PL" altLang="pl-PL" sz="900" b="1" dirty="0">
              <a:solidFill>
                <a:schemeClr val="bg1"/>
              </a:solidFill>
              <a:latin typeface="Calibri" panose="020F0502020204030204" pitchFamily="34" charset="0"/>
            </a:endParaRPr>
          </a:p>
          <a:p>
            <a:pPr eaLnBrk="1" hangingPunct="1"/>
            <a:endParaRPr lang="pl-PL" altLang="pl-PL" sz="750" b="1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3113" name="Text Box 295"/>
          <p:cNvSpPr txBox="1">
            <a:spLocks noChangeArrowheads="1"/>
          </p:cNvSpPr>
          <p:nvPr/>
        </p:nvSpPr>
        <p:spPr bwMode="auto">
          <a:xfrm>
            <a:off x="8768037" y="5121096"/>
            <a:ext cx="1238800" cy="4320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ts val="600"/>
              </a:spcBef>
            </a:pPr>
            <a:r>
              <a:rPr lang="en-GB" sz="700" i="1" dirty="0">
                <a:latin typeface="Calibri" panose="020F0502020204030204" pitchFamily="34" charset="0"/>
                <a:cs typeface="Calibri" panose="020F0502020204030204" pitchFamily="34" charset="0"/>
              </a:rPr>
              <a:t>Commissioner for Protection of Classified Information</a:t>
            </a:r>
            <a:endParaRPr lang="en-GB" sz="7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15" name="Rectangle 331"/>
          <p:cNvSpPr>
            <a:spLocks noChangeArrowheads="1"/>
          </p:cNvSpPr>
          <p:nvPr/>
        </p:nvSpPr>
        <p:spPr bwMode="auto">
          <a:xfrm>
            <a:off x="1686654" y="5096588"/>
            <a:ext cx="1211054" cy="4320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sz="700" dirty="0">
                <a:latin typeface="Calibri" panose="020F0502020204030204" pitchFamily="34" charset="0"/>
                <a:cs typeface="Calibri" panose="020F0502020204030204" pitchFamily="34" charset="0"/>
              </a:rPr>
              <a:t>Guarantee Department</a:t>
            </a:r>
          </a:p>
          <a:p>
            <a:pPr eaLnBrk="1" hangingPunct="1"/>
            <a:r>
              <a:rPr lang="pl-PL" altLang="pl-PL" sz="750" b="1" dirty="0" smtClean="0">
                <a:latin typeface="Calibri" panose="020F0502020204030204" pitchFamily="34" charset="0"/>
              </a:rPr>
              <a:t>DG</a:t>
            </a:r>
            <a:endParaRPr lang="pl-PL" altLang="pl-PL" sz="750" b="1" dirty="0">
              <a:latin typeface="Calibri" panose="020F0502020204030204" pitchFamily="34" charset="0"/>
            </a:endParaRPr>
          </a:p>
        </p:txBody>
      </p:sp>
      <p:sp>
        <p:nvSpPr>
          <p:cNvPr id="3121" name="Rectangle 342"/>
          <p:cNvSpPr>
            <a:spLocks noChangeArrowheads="1"/>
          </p:cNvSpPr>
          <p:nvPr/>
        </p:nvSpPr>
        <p:spPr bwMode="auto">
          <a:xfrm>
            <a:off x="3094466" y="1270190"/>
            <a:ext cx="1220922" cy="848493"/>
          </a:xfrm>
          <a:prstGeom prst="rect">
            <a:avLst/>
          </a:prstGeom>
          <a:solidFill>
            <a:srgbClr val="DC0032"/>
          </a:solidFill>
          <a:ln w="3175">
            <a:noFill/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b"/>
          <a:lstStyle/>
          <a:p>
            <a:r>
              <a:rPr lang="en-GB" sz="7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Undersecretary </a:t>
            </a:r>
          </a:p>
          <a:p>
            <a:r>
              <a:rPr lang="en-GB" sz="7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of </a:t>
            </a:r>
            <a:r>
              <a:rPr lang="en-GB" sz="700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State</a:t>
            </a:r>
            <a:endParaRPr lang="en-GB" sz="7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sz="7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Chief Spokesman for Public Finance </a:t>
            </a:r>
            <a:r>
              <a:rPr lang="en-GB" sz="700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Discipline</a:t>
            </a:r>
            <a:endParaRPr lang="pl-PL" sz="700" b="1" dirty="0" smtClean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l-PL" altLang="pl-PL" sz="750" dirty="0" smtClean="0">
              <a:solidFill>
                <a:schemeClr val="bg1"/>
              </a:solidFill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900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Piotr </a:t>
            </a:r>
            <a:r>
              <a:rPr lang="pl-PL" altLang="pl-PL" sz="900" b="1" dirty="0">
                <a:solidFill>
                  <a:schemeClr val="bg1"/>
                </a:solidFill>
                <a:latin typeface="Calibri" panose="020F0502020204030204" pitchFamily="34" charset="0"/>
              </a:rPr>
              <a:t>Patkowski</a:t>
            </a:r>
          </a:p>
          <a:p>
            <a:pPr eaLnBrk="1" hangingPunct="1"/>
            <a:endParaRPr lang="pl-PL" altLang="pl-PL" sz="750" b="1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3119" name="Text Box 317"/>
          <p:cNvSpPr txBox="1">
            <a:spLocks noChangeArrowheads="1"/>
          </p:cNvSpPr>
          <p:nvPr/>
        </p:nvSpPr>
        <p:spPr bwMode="auto">
          <a:xfrm>
            <a:off x="3094465" y="2809876"/>
            <a:ext cx="1197355" cy="421713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GB" sz="700" dirty="0">
                <a:latin typeface="Calibri" panose="020F0502020204030204" pitchFamily="34" charset="0"/>
                <a:cs typeface="Calibri" panose="020F0502020204030204" pitchFamily="34" charset="0"/>
              </a:rPr>
              <a:t>Macroeconomic Policy Department</a:t>
            </a:r>
          </a:p>
          <a:p>
            <a:pPr eaLnBrk="1" hangingPunct="1"/>
            <a:r>
              <a:rPr lang="pl-PL" altLang="pl-PL" sz="750" b="1" dirty="0" smtClean="0">
                <a:latin typeface="Calibri" panose="020F0502020204030204" pitchFamily="34" charset="0"/>
              </a:rPr>
              <a:t>PM</a:t>
            </a:r>
            <a:endParaRPr lang="pl-PL" altLang="pl-PL" sz="750" b="1" dirty="0">
              <a:latin typeface="Calibri" panose="020F0502020204030204" pitchFamily="34" charset="0"/>
            </a:endParaRPr>
          </a:p>
        </p:txBody>
      </p:sp>
      <p:sp>
        <p:nvSpPr>
          <p:cNvPr id="3120" name="Rectangle 331"/>
          <p:cNvSpPr>
            <a:spLocks noChangeArrowheads="1"/>
          </p:cNvSpPr>
          <p:nvPr/>
        </p:nvSpPr>
        <p:spPr bwMode="auto">
          <a:xfrm>
            <a:off x="3101982" y="3363409"/>
            <a:ext cx="1197355" cy="442129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sz="700" dirty="0">
                <a:latin typeface="Calibri" panose="020F0502020204030204" pitchFamily="34" charset="0"/>
                <a:cs typeface="Calibri" panose="020F0502020204030204" pitchFamily="34" charset="0"/>
              </a:rPr>
              <a:t>Financial Market Development Department</a:t>
            </a:r>
            <a:endParaRPr lang="en-GB" altLang="pl-PL" sz="7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750" b="1" dirty="0" smtClean="0">
                <a:latin typeface="Calibri" panose="020F0502020204030204" pitchFamily="34" charset="0"/>
              </a:rPr>
              <a:t>FN</a:t>
            </a:r>
            <a:endParaRPr lang="pl-PL" altLang="pl-PL" sz="750" b="1" dirty="0">
              <a:latin typeface="Calibri" panose="020F0502020204030204" pitchFamily="34" charset="0"/>
            </a:endParaRPr>
          </a:p>
        </p:txBody>
      </p:sp>
      <p:sp>
        <p:nvSpPr>
          <p:cNvPr id="62" name="Rectangle 277"/>
          <p:cNvSpPr>
            <a:spLocks noChangeArrowheads="1"/>
          </p:cNvSpPr>
          <p:nvPr/>
        </p:nvSpPr>
        <p:spPr bwMode="auto">
          <a:xfrm>
            <a:off x="3101981" y="5121096"/>
            <a:ext cx="1197355" cy="4320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GB" sz="700" i="1" dirty="0">
                <a:latin typeface="Calibri" panose="020F0502020204030204" pitchFamily="34" charset="0"/>
                <a:cs typeface="Calibri" panose="020F0502020204030204" pitchFamily="34" charset="0"/>
              </a:rPr>
              <a:t>Accounting Standards Committee</a:t>
            </a:r>
            <a:endParaRPr lang="en-GB" sz="7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33" name="Text Box 317"/>
          <p:cNvSpPr txBox="1">
            <a:spLocks noChangeArrowheads="1"/>
          </p:cNvSpPr>
          <p:nvPr/>
        </p:nvSpPr>
        <p:spPr bwMode="auto">
          <a:xfrm>
            <a:off x="3094465" y="2264376"/>
            <a:ext cx="1197355" cy="43835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sz="700" dirty="0">
                <a:latin typeface="Calibri" panose="020F0502020204030204" pitchFamily="34" charset="0"/>
                <a:cs typeface="Calibri" panose="020F0502020204030204" pitchFamily="34" charset="0"/>
              </a:rPr>
              <a:t>Value for Money and Accounting Department </a:t>
            </a:r>
          </a:p>
          <a:p>
            <a:pPr eaLnBrk="1" hangingPunct="1"/>
            <a:r>
              <a:rPr lang="pl-PL" altLang="pl-PL" sz="750" b="1" dirty="0" smtClean="0">
                <a:latin typeface="Calibri" panose="020F0502020204030204" pitchFamily="34" charset="0"/>
              </a:rPr>
              <a:t>DWR</a:t>
            </a:r>
            <a:endParaRPr lang="pl-PL" altLang="pl-PL" sz="750" b="1" i="1" dirty="0">
              <a:latin typeface="Calibri" panose="020F0502020204030204" pitchFamily="34" charset="0"/>
            </a:endParaRPr>
          </a:p>
        </p:txBody>
      </p:sp>
      <p:sp>
        <p:nvSpPr>
          <p:cNvPr id="66" name="Text Box 287"/>
          <p:cNvSpPr txBox="1">
            <a:spLocks noChangeArrowheads="1"/>
          </p:cNvSpPr>
          <p:nvPr/>
        </p:nvSpPr>
        <p:spPr bwMode="auto">
          <a:xfrm>
            <a:off x="1694624" y="295711"/>
            <a:ext cx="1203083" cy="424110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defPPr>
              <a:defRPr lang="pl-PL"/>
            </a:defPPr>
            <a:lvl1pPr eaLnBrk="1" hangingPunct="1">
              <a:defRPr sz="800">
                <a:solidFill>
                  <a:schemeClr val="lt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lt1"/>
                </a:solidFill>
                <a:latin typeface="+mn-lt"/>
              </a:defRPr>
            </a:lvl2pPr>
            <a:lvl3pPr marL="1143000" indent="-228600">
              <a:defRPr>
                <a:solidFill>
                  <a:schemeClr val="lt1"/>
                </a:solidFill>
                <a:latin typeface="+mn-lt"/>
              </a:defRPr>
            </a:lvl3pPr>
            <a:lvl4pPr marL="1600200" indent="-228600">
              <a:defRPr>
                <a:solidFill>
                  <a:schemeClr val="lt1"/>
                </a:solidFill>
                <a:latin typeface="+mn-lt"/>
              </a:defRPr>
            </a:lvl4pPr>
            <a:lvl5pPr marL="2057400" indent="-228600">
              <a:defRPr>
                <a:solidFill>
                  <a:schemeClr val="lt1"/>
                </a:solidFill>
                <a:latin typeface="+mn-lt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9pPr>
          </a:lstStyle>
          <a:p>
            <a:pPr>
              <a:spcBef>
                <a:spcPts val="100"/>
              </a:spcBef>
            </a:pPr>
            <a:r>
              <a:rPr lang="pl-PL" altLang="pl-PL" dirty="0" err="1" smtClean="0">
                <a:solidFill>
                  <a:schemeClr val="tx1"/>
                </a:solidFill>
              </a:rPr>
              <a:t>Minister’s</a:t>
            </a:r>
            <a:r>
              <a:rPr lang="pl-PL" altLang="pl-PL" dirty="0" smtClean="0">
                <a:solidFill>
                  <a:schemeClr val="tx1"/>
                </a:solidFill>
              </a:rPr>
              <a:t> Office</a:t>
            </a:r>
            <a:r>
              <a:rPr lang="pl-PL" altLang="pl-PL" dirty="0">
                <a:solidFill>
                  <a:schemeClr val="tx1"/>
                </a:solidFill>
              </a:rPr>
              <a:t/>
            </a:r>
            <a:br>
              <a:rPr lang="pl-PL" altLang="pl-PL" dirty="0">
                <a:solidFill>
                  <a:schemeClr val="tx1"/>
                </a:solidFill>
              </a:rPr>
            </a:br>
            <a:r>
              <a:rPr lang="pl-PL" altLang="pl-PL" b="1" dirty="0">
                <a:solidFill>
                  <a:schemeClr val="tx1"/>
                </a:solidFill>
              </a:rPr>
              <a:t>BMI</a:t>
            </a:r>
            <a:endParaRPr lang="pl-PL" altLang="pl-PL" sz="900" b="1" dirty="0">
              <a:solidFill>
                <a:srgbClr val="FF0000"/>
              </a:solidFill>
            </a:endParaRPr>
          </a:p>
        </p:txBody>
      </p:sp>
      <p:sp>
        <p:nvSpPr>
          <p:cNvPr id="67" name="Rectangle 289"/>
          <p:cNvSpPr>
            <a:spLocks noChangeArrowheads="1"/>
          </p:cNvSpPr>
          <p:nvPr/>
        </p:nvSpPr>
        <p:spPr bwMode="auto">
          <a:xfrm>
            <a:off x="3106250" y="360816"/>
            <a:ext cx="4030157" cy="827999"/>
          </a:xfrm>
          <a:prstGeom prst="rect">
            <a:avLst/>
          </a:prstGeom>
          <a:solidFill>
            <a:srgbClr val="DC0032"/>
          </a:solidFill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ts val="0"/>
              </a:spcBef>
            </a:pPr>
            <a:r>
              <a:rPr lang="pl-PL" altLang="pl-PL" sz="1200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Minister of Finance</a:t>
            </a:r>
          </a:p>
          <a:p>
            <a:pPr eaLnBrk="1" hangingPunct="1">
              <a:spcBef>
                <a:spcPts val="0"/>
              </a:spcBef>
            </a:pPr>
            <a:r>
              <a:rPr lang="pl-PL" altLang="pl-PL" sz="1200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Magdalena Rzeczkowska</a:t>
            </a:r>
            <a:endParaRPr lang="pl-PL" altLang="pl-PL" sz="1200" b="1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68" name="Text Box 290">
            <a:hlinkClick r:id="" action="ppaction://noaction"/>
          </p:cNvPr>
          <p:cNvSpPr txBox="1">
            <a:spLocks noChangeArrowheads="1"/>
          </p:cNvSpPr>
          <p:nvPr/>
        </p:nvSpPr>
        <p:spPr bwMode="auto">
          <a:xfrm>
            <a:off x="8768037" y="768772"/>
            <a:ext cx="1248876" cy="417170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defPPr>
              <a:defRPr lang="pl-PL"/>
            </a:defPPr>
            <a:lvl1pPr eaLnBrk="1" hangingPunct="1">
              <a:defRPr sz="800">
                <a:solidFill>
                  <a:schemeClr val="lt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lt1"/>
                </a:solidFill>
                <a:latin typeface="+mn-lt"/>
              </a:defRPr>
            </a:lvl2pPr>
            <a:lvl3pPr marL="1143000" indent="-228600">
              <a:defRPr>
                <a:solidFill>
                  <a:schemeClr val="lt1"/>
                </a:solidFill>
                <a:latin typeface="+mn-lt"/>
              </a:defRPr>
            </a:lvl3pPr>
            <a:lvl4pPr marL="1600200" indent="-228600">
              <a:defRPr>
                <a:solidFill>
                  <a:schemeClr val="lt1"/>
                </a:solidFill>
                <a:latin typeface="+mn-lt"/>
              </a:defRPr>
            </a:lvl4pPr>
            <a:lvl5pPr marL="2057400" indent="-228600">
              <a:defRPr>
                <a:solidFill>
                  <a:schemeClr val="lt1"/>
                </a:solidFill>
                <a:latin typeface="+mn-lt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9pPr>
          </a:lstStyle>
          <a:p>
            <a:r>
              <a:rPr lang="en-GB" dirty="0">
                <a:solidFill>
                  <a:schemeClr val="tx1"/>
                </a:solidFill>
              </a:rPr>
              <a:t>Political Cabinet</a:t>
            </a:r>
          </a:p>
          <a:p>
            <a:endParaRPr lang="pl-PL" altLang="pl-PL" dirty="0">
              <a:solidFill>
                <a:schemeClr val="tx1"/>
              </a:solidFill>
            </a:endParaRPr>
          </a:p>
        </p:txBody>
      </p:sp>
      <p:sp>
        <p:nvSpPr>
          <p:cNvPr id="78" name="Rectangle 331"/>
          <p:cNvSpPr>
            <a:spLocks noChangeArrowheads="1"/>
          </p:cNvSpPr>
          <p:nvPr/>
        </p:nvSpPr>
        <p:spPr bwMode="auto">
          <a:xfrm>
            <a:off x="7342624" y="3931065"/>
            <a:ext cx="1241961" cy="443121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sz="700" dirty="0">
                <a:latin typeface="Calibri" panose="020F0502020204030204" pitchFamily="34" charset="0"/>
                <a:cs typeface="Calibri" panose="020F0502020204030204" pitchFamily="34" charset="0"/>
              </a:rPr>
              <a:t>Department for Combating Economic Crime</a:t>
            </a:r>
          </a:p>
          <a:p>
            <a:pPr eaLnBrk="1" hangingPunct="1"/>
            <a:r>
              <a:rPr lang="pl-PL" altLang="pl-PL" sz="750" b="1" dirty="0" smtClean="0">
                <a:latin typeface="Calibri" panose="020F0502020204030204" pitchFamily="34" charset="0"/>
              </a:rPr>
              <a:t>DZP</a:t>
            </a:r>
            <a:endParaRPr lang="pl-PL" altLang="pl-PL" sz="750" b="1" dirty="0">
              <a:latin typeface="Calibri" panose="020F0502020204030204" pitchFamily="34" charset="0"/>
            </a:endParaRPr>
          </a:p>
        </p:txBody>
      </p:sp>
      <p:sp>
        <p:nvSpPr>
          <p:cNvPr id="59" name="Rectangle 346"/>
          <p:cNvSpPr>
            <a:spLocks noChangeArrowheads="1"/>
          </p:cNvSpPr>
          <p:nvPr/>
        </p:nvSpPr>
        <p:spPr bwMode="auto">
          <a:xfrm>
            <a:off x="4507403" y="1276845"/>
            <a:ext cx="1232065" cy="841838"/>
          </a:xfrm>
          <a:prstGeom prst="rect">
            <a:avLst/>
          </a:prstGeom>
          <a:solidFill>
            <a:srgbClr val="DC0032"/>
          </a:solidFill>
          <a:ln w="3175">
            <a:noFill/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b"/>
          <a:lstStyle/>
          <a:p>
            <a:pPr eaLnBrk="1" hangingPunct="1"/>
            <a:endParaRPr lang="pl-PL" altLang="pl-PL" sz="750" b="1" dirty="0">
              <a:solidFill>
                <a:schemeClr val="bg1"/>
              </a:solidFill>
              <a:latin typeface="Calibri" panose="020F0502020204030204" pitchFamily="34" charset="0"/>
            </a:endParaRPr>
          </a:p>
          <a:p>
            <a:endParaRPr lang="pl-PL" sz="800" b="1" dirty="0" smtClean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l-PL" sz="8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l-PL" sz="800" b="1" dirty="0" smtClean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l-PL" sz="800" b="1" dirty="0" smtClean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l-PL" sz="8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l-PL" sz="800" b="1" dirty="0" smtClean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sz="800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Secretary of State </a:t>
            </a:r>
          </a:p>
          <a:p>
            <a:r>
              <a:rPr lang="en-GB" sz="800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Head of National Revenue Administration</a:t>
            </a:r>
            <a:endParaRPr lang="pl-PL" sz="800" b="1" dirty="0" smtClean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l-PL" sz="800" b="1" dirty="0" smtClean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pl-PL" altLang="pl-PL" sz="900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Bartosz </a:t>
            </a:r>
            <a:r>
              <a:rPr lang="pl-PL" altLang="pl-PL" sz="900" b="1" dirty="0" err="1" smtClean="0">
                <a:solidFill>
                  <a:schemeClr val="bg1"/>
                </a:solidFill>
                <a:latin typeface="Calibri" panose="020F0502020204030204" pitchFamily="34" charset="0"/>
              </a:rPr>
              <a:t>Zbaraszczuk</a:t>
            </a:r>
            <a:endParaRPr lang="pl-PL" altLang="pl-PL" sz="750" dirty="0" smtClean="0">
              <a:solidFill>
                <a:schemeClr val="bg1"/>
              </a:solidFill>
              <a:latin typeface="Calibri" panose="020F0502020204030204" pitchFamily="34" charset="0"/>
            </a:endParaRPr>
          </a:p>
          <a:p>
            <a:pPr eaLnBrk="1" hangingPunct="1"/>
            <a:endParaRPr lang="pl-PL" altLang="pl-PL" sz="750" b="1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61" name="Text Box 345"/>
          <p:cNvSpPr txBox="1">
            <a:spLocks noChangeArrowheads="1"/>
          </p:cNvSpPr>
          <p:nvPr/>
        </p:nvSpPr>
        <p:spPr bwMode="auto">
          <a:xfrm>
            <a:off x="4507403" y="2817247"/>
            <a:ext cx="1233902" cy="444185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GB" sz="500" dirty="0">
                <a:latin typeface="Calibri" panose="020F0502020204030204" pitchFamily="34" charset="0"/>
                <a:cs typeface="Calibri" panose="020F0502020204030204" pitchFamily="34" charset="0"/>
              </a:rPr>
              <a:t>Communication and Promotion Office </a:t>
            </a:r>
          </a:p>
          <a:p>
            <a:r>
              <a:rPr lang="en-GB" sz="500" b="1" dirty="0">
                <a:latin typeface="Calibri" panose="020F0502020204030204" pitchFamily="34" charset="0"/>
                <a:cs typeface="Calibri" panose="020F0502020204030204" pitchFamily="34" charset="0"/>
              </a:rPr>
              <a:t>BKP - </a:t>
            </a:r>
            <a:r>
              <a:rPr lang="en-GB" sz="500" dirty="0">
                <a:latin typeface="Calibri" panose="020F0502020204030204" pitchFamily="34" charset="0"/>
                <a:cs typeface="Calibri" panose="020F0502020204030204" pitchFamily="34" charset="0"/>
              </a:rPr>
              <a:t>with evaluation of information and promotion activities of the National Revenue Administration</a:t>
            </a:r>
          </a:p>
        </p:txBody>
      </p:sp>
      <p:sp>
        <p:nvSpPr>
          <p:cNvPr id="75" name="Rectangle 257"/>
          <p:cNvSpPr>
            <a:spLocks noChangeArrowheads="1"/>
          </p:cNvSpPr>
          <p:nvPr/>
        </p:nvSpPr>
        <p:spPr bwMode="auto">
          <a:xfrm>
            <a:off x="5911943" y="2823340"/>
            <a:ext cx="1230132" cy="4320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sz="700" dirty="0">
                <a:latin typeface="Calibri" panose="020F0502020204030204" pitchFamily="34" charset="0"/>
                <a:cs typeface="Calibri" panose="020F0502020204030204" pitchFamily="34" charset="0"/>
              </a:rPr>
              <a:t>Crucial Taxpayer Department</a:t>
            </a:r>
          </a:p>
          <a:p>
            <a:pPr eaLnBrk="1" hangingPunct="1"/>
            <a:r>
              <a:rPr lang="pl-PL" altLang="pl-PL" sz="750" dirty="0" smtClean="0">
                <a:latin typeface="Calibri" panose="020F0502020204030204" pitchFamily="34" charset="0"/>
              </a:rPr>
              <a:t> </a:t>
            </a:r>
            <a:r>
              <a:rPr lang="pl-PL" altLang="pl-PL" sz="750" b="1" dirty="0">
                <a:latin typeface="Calibri" panose="020F0502020204030204" pitchFamily="34" charset="0"/>
              </a:rPr>
              <a:t>DKP</a:t>
            </a:r>
            <a:endParaRPr lang="pl-PL" altLang="pl-PL" sz="750" dirty="0">
              <a:latin typeface="Calibri" panose="020F0502020204030204" pitchFamily="34" charset="0"/>
            </a:endParaRPr>
          </a:p>
        </p:txBody>
      </p:sp>
      <p:sp>
        <p:nvSpPr>
          <p:cNvPr id="76" name="Rectangle 285"/>
          <p:cNvSpPr>
            <a:spLocks noChangeArrowheads="1"/>
          </p:cNvSpPr>
          <p:nvPr/>
        </p:nvSpPr>
        <p:spPr bwMode="auto">
          <a:xfrm>
            <a:off x="1694625" y="790440"/>
            <a:ext cx="1193624" cy="398375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smtClean="0">
                <a:latin typeface="Calibri" panose="020F0502020204030204" pitchFamily="34" charset="0"/>
              </a:rPr>
              <a:t>Department</a:t>
            </a:r>
            <a:r>
              <a:rPr lang="pl-PL" altLang="pl-PL" sz="700" dirty="0" smtClean="0">
                <a:latin typeface="Calibri" panose="020F0502020204030204" pitchFamily="34" charset="0"/>
              </a:rPr>
              <a:t> of Data Analysis and </a:t>
            </a:r>
            <a:r>
              <a:rPr lang="pl-PL" altLang="pl-PL" sz="700" dirty="0" err="1" smtClean="0">
                <a:latin typeface="Calibri" panose="020F0502020204030204" pitchFamily="34" charset="0"/>
              </a:rPr>
              <a:t>Stategic</a:t>
            </a:r>
            <a:r>
              <a:rPr lang="pl-PL" altLang="pl-PL" sz="700" dirty="0" smtClean="0">
                <a:latin typeface="Calibri" panose="020F0502020204030204" pitchFamily="34" charset="0"/>
              </a:rPr>
              <a:t> Management</a:t>
            </a:r>
            <a:endParaRPr lang="pl-PL" altLang="pl-PL" sz="200" dirty="0" smtClean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700" b="1" dirty="0" smtClean="0">
                <a:latin typeface="Calibri" panose="020F0502020204030204" pitchFamily="34" charset="0"/>
              </a:rPr>
              <a:t>DAD</a:t>
            </a:r>
            <a:endParaRPr lang="pl-PL" altLang="pl-PL" sz="700" b="1" dirty="0">
              <a:latin typeface="Calibri" panose="020F0502020204030204" pitchFamily="34" charset="0"/>
            </a:endParaRPr>
          </a:p>
        </p:txBody>
      </p:sp>
      <p:sp>
        <p:nvSpPr>
          <p:cNvPr id="77" name="Rectangle 257"/>
          <p:cNvSpPr>
            <a:spLocks noChangeArrowheads="1"/>
          </p:cNvSpPr>
          <p:nvPr/>
        </p:nvSpPr>
        <p:spPr bwMode="auto">
          <a:xfrm>
            <a:off x="4507403" y="3375162"/>
            <a:ext cx="1232065" cy="426863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sz="700" dirty="0">
                <a:latin typeface="Calibri" panose="020F0502020204030204" pitchFamily="34" charset="0"/>
                <a:cs typeface="Calibri" panose="020F0502020204030204" pitchFamily="34" charset="0"/>
              </a:rPr>
              <a:t>Budget, Property and Human Resources Revenue Administration</a:t>
            </a:r>
            <a:r>
              <a:rPr lang="en-GB" sz="7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700" dirty="0">
                <a:latin typeface="Calibri" panose="020F0502020204030204" pitchFamily="34" charset="0"/>
                <a:cs typeface="Calibri" panose="020F0502020204030204" pitchFamily="34" charset="0"/>
              </a:rPr>
              <a:t>Department</a:t>
            </a:r>
          </a:p>
          <a:p>
            <a:pPr eaLnBrk="1" hangingPunct="1"/>
            <a:r>
              <a:rPr lang="pl-PL" altLang="pl-PL" sz="600" b="1" dirty="0" smtClean="0">
                <a:latin typeface="Calibri" panose="020F0502020204030204" pitchFamily="34" charset="0"/>
              </a:rPr>
              <a:t>DBM</a:t>
            </a:r>
            <a:endParaRPr lang="pl-PL" altLang="pl-PL" sz="600" b="1" dirty="0">
              <a:latin typeface="Calibri" panose="020F0502020204030204" pitchFamily="34" charset="0"/>
            </a:endParaRPr>
          </a:p>
        </p:txBody>
      </p:sp>
      <p:sp>
        <p:nvSpPr>
          <p:cNvPr id="79" name="Text Box 275"/>
          <p:cNvSpPr txBox="1">
            <a:spLocks noChangeArrowheads="1"/>
          </p:cNvSpPr>
          <p:nvPr/>
        </p:nvSpPr>
        <p:spPr bwMode="auto">
          <a:xfrm>
            <a:off x="8769113" y="3382233"/>
            <a:ext cx="1238800" cy="424927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sz="700" dirty="0">
                <a:latin typeface="Calibri" panose="020F0502020204030204" pitchFamily="34" charset="0"/>
                <a:cs typeface="Calibri" panose="020F0502020204030204" pitchFamily="34" charset="0"/>
              </a:rPr>
              <a:t>Control and Internal Audit Office</a:t>
            </a:r>
          </a:p>
          <a:p>
            <a:pPr eaLnBrk="1" hangingPunct="1"/>
            <a:r>
              <a:rPr lang="pl-PL" altLang="pl-PL" sz="750" b="1" dirty="0" smtClean="0">
                <a:latin typeface="Calibri" panose="020F0502020204030204" pitchFamily="34" charset="0"/>
              </a:rPr>
              <a:t>BKA</a:t>
            </a:r>
            <a:endParaRPr lang="pl-PL" altLang="pl-PL" sz="750" dirty="0">
              <a:latin typeface="Calibri" panose="020F0502020204030204" pitchFamily="34" charset="0"/>
            </a:endParaRPr>
          </a:p>
        </p:txBody>
      </p:sp>
      <p:sp>
        <p:nvSpPr>
          <p:cNvPr id="82" name="Rectangle 331"/>
          <p:cNvSpPr>
            <a:spLocks noChangeArrowheads="1"/>
          </p:cNvSpPr>
          <p:nvPr/>
        </p:nvSpPr>
        <p:spPr bwMode="auto">
          <a:xfrm>
            <a:off x="5911943" y="4518968"/>
            <a:ext cx="1224466" cy="4320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sz="700" dirty="0" err="1">
                <a:latin typeface="Calibri" panose="020F0502020204030204" pitchFamily="34" charset="0"/>
                <a:cs typeface="Calibri" panose="020F0502020204030204" pitchFamily="34" charset="0"/>
              </a:rPr>
              <a:t>Relationships</a:t>
            </a:r>
            <a:r>
              <a:rPr lang="pl-PL" sz="700" dirty="0">
                <a:latin typeface="Calibri" panose="020F0502020204030204" pitchFamily="34" charset="0"/>
                <a:cs typeface="Calibri" panose="020F0502020204030204" pitchFamily="34" charset="0"/>
              </a:rPr>
              <a:t> with </a:t>
            </a:r>
            <a:r>
              <a:rPr lang="pl-PL" sz="700" dirty="0" err="1">
                <a:latin typeface="Calibri" panose="020F0502020204030204" pitchFamily="34" charset="0"/>
                <a:cs typeface="Calibri" panose="020F0502020204030204" pitchFamily="34" charset="0"/>
              </a:rPr>
              <a:t>Customers</a:t>
            </a:r>
            <a:r>
              <a:rPr lang="pl-PL" sz="7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sz="700" dirty="0" err="1">
                <a:latin typeface="Calibri" panose="020F0502020204030204" pitchFamily="34" charset="0"/>
                <a:cs typeface="Calibri" panose="020F0502020204030204" pitchFamily="34" charset="0"/>
              </a:rPr>
              <a:t>Department</a:t>
            </a:r>
            <a:r>
              <a:rPr lang="pl-PL" sz="7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eaLnBrk="1" hangingPunct="1"/>
            <a:r>
              <a:rPr lang="pl-PL" altLang="pl-PL" sz="750" b="1" dirty="0" smtClean="0">
                <a:latin typeface="Calibri" panose="020F0502020204030204" pitchFamily="34" charset="0"/>
              </a:rPr>
              <a:t>DRK</a:t>
            </a:r>
            <a:endParaRPr lang="pl-PL" altLang="pl-PL" sz="750" dirty="0">
              <a:latin typeface="Calibri" panose="020F0502020204030204" pitchFamily="34" charset="0"/>
            </a:endParaRPr>
          </a:p>
        </p:txBody>
      </p:sp>
      <p:sp>
        <p:nvSpPr>
          <p:cNvPr id="63" name="Rectangle 285"/>
          <p:cNvSpPr>
            <a:spLocks noChangeArrowheads="1"/>
          </p:cNvSpPr>
          <p:nvPr/>
        </p:nvSpPr>
        <p:spPr bwMode="auto">
          <a:xfrm>
            <a:off x="8768037" y="293737"/>
            <a:ext cx="1248876" cy="424110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sz="700" dirty="0"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pl-PL" sz="700" dirty="0">
                <a:latin typeface="Calibri" panose="020F0502020204030204" pitchFamily="34" charset="0"/>
                <a:cs typeface="Calibri" panose="020F0502020204030204" pitchFamily="34" charset="0"/>
              </a:rPr>
              <a:t>T and </a:t>
            </a:r>
            <a:r>
              <a:rPr lang="pl-PL" sz="700" dirty="0" err="1">
                <a:latin typeface="Calibri" panose="020F0502020204030204" pitchFamily="34" charset="0"/>
                <a:cs typeface="Calibri" panose="020F0502020204030204" pitchFamily="34" charset="0"/>
              </a:rPr>
              <a:t>Projects</a:t>
            </a:r>
            <a:r>
              <a:rPr lang="pl-PL" sz="700" dirty="0">
                <a:latin typeface="Calibri" panose="020F0502020204030204" pitchFamily="34" charset="0"/>
                <a:cs typeface="Calibri" panose="020F0502020204030204" pitchFamily="34" charset="0"/>
              </a:rPr>
              <a:t> M</a:t>
            </a:r>
            <a:r>
              <a:rPr lang="en-GB" sz="700" dirty="0" err="1">
                <a:latin typeface="Calibri" panose="020F0502020204030204" pitchFamily="34" charset="0"/>
                <a:cs typeface="Calibri" panose="020F0502020204030204" pitchFamily="34" charset="0"/>
              </a:rPr>
              <a:t>anagement</a:t>
            </a:r>
            <a:r>
              <a:rPr lang="en-GB" sz="700" dirty="0">
                <a:latin typeface="Calibri" panose="020F0502020204030204" pitchFamily="34" charset="0"/>
                <a:cs typeface="Calibri" panose="020F0502020204030204" pitchFamily="34" charset="0"/>
              </a:rPr>
              <a:t> Department</a:t>
            </a:r>
          </a:p>
          <a:p>
            <a:pPr eaLnBrk="1" hangingPunct="1"/>
            <a:r>
              <a:rPr lang="pl-PL" altLang="pl-PL" sz="750" b="1" dirty="0" smtClean="0">
                <a:latin typeface="Calibri" panose="020F0502020204030204" pitchFamily="34" charset="0"/>
              </a:rPr>
              <a:t>DIP</a:t>
            </a:r>
            <a:endParaRPr lang="pl-PL" altLang="pl-PL" sz="750" b="1" dirty="0">
              <a:latin typeface="Calibri" panose="020F0502020204030204" pitchFamily="34" charset="0"/>
            </a:endParaRPr>
          </a:p>
        </p:txBody>
      </p:sp>
      <p:sp>
        <p:nvSpPr>
          <p:cNvPr id="64" name="Rectangle 257"/>
          <p:cNvSpPr>
            <a:spLocks noChangeArrowheads="1"/>
          </p:cNvSpPr>
          <p:nvPr/>
        </p:nvSpPr>
        <p:spPr bwMode="auto">
          <a:xfrm>
            <a:off x="7342624" y="3384965"/>
            <a:ext cx="1233719" cy="422196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sz="700" dirty="0" err="1">
                <a:latin typeface="Calibri" panose="020F0502020204030204" pitchFamily="34" charset="0"/>
                <a:cs typeface="Calibri" panose="020F0502020204030204" pitchFamily="34" charset="0"/>
              </a:rPr>
              <a:t>Tax</a:t>
            </a:r>
            <a:r>
              <a:rPr lang="pl-PL" sz="7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sz="700" dirty="0" err="1">
                <a:latin typeface="Calibri" panose="020F0502020204030204" pitchFamily="34" charset="0"/>
                <a:cs typeface="Calibri" panose="020F0502020204030204" pitchFamily="34" charset="0"/>
              </a:rPr>
              <a:t>Risk</a:t>
            </a:r>
            <a:r>
              <a:rPr lang="pl-PL" sz="7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700" dirty="0">
                <a:latin typeface="Calibri" panose="020F0502020204030204" pitchFamily="34" charset="0"/>
                <a:cs typeface="Calibri" panose="020F0502020204030204" pitchFamily="34" charset="0"/>
              </a:rPr>
              <a:t>Department </a:t>
            </a:r>
          </a:p>
          <a:p>
            <a:pPr eaLnBrk="1" hangingPunct="1"/>
            <a:r>
              <a:rPr lang="pl-PL" altLang="pl-PL" sz="750" b="1" dirty="0" smtClean="0">
                <a:latin typeface="Calibri" panose="020F0502020204030204" pitchFamily="34" charset="0"/>
              </a:rPr>
              <a:t>DRP</a:t>
            </a:r>
            <a:endParaRPr lang="pl-PL" altLang="pl-PL" sz="750" b="1" dirty="0">
              <a:latin typeface="Calibri" panose="020F0502020204030204" pitchFamily="34" charset="0"/>
            </a:endParaRPr>
          </a:p>
        </p:txBody>
      </p:sp>
      <p:sp>
        <p:nvSpPr>
          <p:cNvPr id="65" name="Rectangle 257"/>
          <p:cNvSpPr>
            <a:spLocks noChangeArrowheads="1"/>
          </p:cNvSpPr>
          <p:nvPr/>
        </p:nvSpPr>
        <p:spPr bwMode="auto">
          <a:xfrm>
            <a:off x="7342624" y="2260901"/>
            <a:ext cx="1239300" cy="434876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sz="700" dirty="0">
                <a:latin typeface="Calibri" panose="020F0502020204030204" pitchFamily="34" charset="0"/>
                <a:cs typeface="Calibri" panose="020F0502020204030204" pitchFamily="34" charset="0"/>
              </a:rPr>
              <a:t>Department for Supervision of the Controls </a:t>
            </a:r>
          </a:p>
          <a:p>
            <a:pPr eaLnBrk="1" hangingPunct="1"/>
            <a:r>
              <a:rPr lang="pl-PL" altLang="pl-PL" sz="750" b="1" dirty="0" smtClean="0">
                <a:latin typeface="Calibri" panose="020F0502020204030204" pitchFamily="34" charset="0"/>
              </a:rPr>
              <a:t>DNK</a:t>
            </a:r>
            <a:endParaRPr lang="pl-PL" altLang="pl-PL" sz="750" b="1" dirty="0">
              <a:latin typeface="Calibri" panose="020F0502020204030204" pitchFamily="34" charset="0"/>
            </a:endParaRPr>
          </a:p>
        </p:txBody>
      </p:sp>
      <p:sp>
        <p:nvSpPr>
          <p:cNvPr id="58" name="Rectangle 346"/>
          <p:cNvSpPr>
            <a:spLocks noChangeArrowheads="1"/>
          </p:cNvSpPr>
          <p:nvPr/>
        </p:nvSpPr>
        <p:spPr bwMode="auto">
          <a:xfrm>
            <a:off x="5911942" y="1276845"/>
            <a:ext cx="1230132" cy="841838"/>
          </a:xfrm>
          <a:prstGeom prst="rect">
            <a:avLst/>
          </a:prstGeom>
          <a:solidFill>
            <a:srgbClr val="DC0032"/>
          </a:solidFill>
          <a:ln w="3175">
            <a:noFill/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b"/>
          <a:lstStyle/>
          <a:p>
            <a:pPr eaLnBrk="1" hangingPunct="1"/>
            <a:endParaRPr lang="pl-PL" altLang="pl-PL" sz="750" b="1" dirty="0">
              <a:solidFill>
                <a:schemeClr val="bg1"/>
              </a:solidFill>
              <a:latin typeface="Calibri" panose="020F0502020204030204" pitchFamily="34" charset="0"/>
            </a:endParaRPr>
          </a:p>
          <a:p>
            <a:r>
              <a:rPr lang="en-GB" sz="7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Undersecretary of State </a:t>
            </a:r>
          </a:p>
          <a:p>
            <a:pPr>
              <a:spcBef>
                <a:spcPts val="300"/>
              </a:spcBef>
            </a:pPr>
            <a:r>
              <a:rPr lang="en-GB" sz="7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Deputy Head of the National Revenue Administration</a:t>
            </a:r>
          </a:p>
          <a:p>
            <a:pPr eaLnBrk="1" hangingPunct="1"/>
            <a:endParaRPr lang="pl-PL" altLang="pl-PL" sz="750" dirty="0">
              <a:solidFill>
                <a:schemeClr val="bg1"/>
              </a:solidFill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900" b="1" dirty="0">
                <a:solidFill>
                  <a:schemeClr val="bg1"/>
                </a:solidFill>
                <a:latin typeface="Calibri" panose="020F0502020204030204" pitchFamily="34" charset="0"/>
              </a:rPr>
              <a:t>Anna Chałupa</a:t>
            </a:r>
          </a:p>
          <a:p>
            <a:pPr eaLnBrk="1" hangingPunct="1"/>
            <a:endParaRPr lang="pl-PL" altLang="pl-PL" sz="750" b="1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72" name="Rectangle 298"/>
          <p:cNvSpPr>
            <a:spLocks noChangeArrowheads="1"/>
          </p:cNvSpPr>
          <p:nvPr/>
        </p:nvSpPr>
        <p:spPr bwMode="auto">
          <a:xfrm>
            <a:off x="272581" y="2263777"/>
            <a:ext cx="1249257" cy="431999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/>
          <a:p>
            <a:pPr eaLnBrk="1" hangingPunct="1"/>
            <a:r>
              <a:rPr lang="en-GB" sz="7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Tax Analysis Department</a:t>
            </a:r>
          </a:p>
          <a:p>
            <a:pPr eaLnBrk="1" hangingPunct="1"/>
            <a:r>
              <a:rPr lang="pl-PL" altLang="pl-PL" sz="75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DAP</a:t>
            </a:r>
            <a:endParaRPr lang="pl-PL" altLang="pl-PL" sz="750" b="1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69" name="Rectangle 257"/>
          <p:cNvSpPr>
            <a:spLocks noChangeArrowheads="1"/>
          </p:cNvSpPr>
          <p:nvPr/>
        </p:nvSpPr>
        <p:spPr bwMode="auto">
          <a:xfrm>
            <a:off x="7342624" y="2809877"/>
            <a:ext cx="1243523" cy="4320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sz="700" dirty="0">
                <a:latin typeface="Calibri" panose="020F0502020204030204" pitchFamily="34" charset="0"/>
                <a:cs typeface="Calibri" panose="020F0502020204030204" pitchFamily="34" charset="0"/>
              </a:rPr>
              <a:t>Department of Toll Collection </a:t>
            </a:r>
          </a:p>
          <a:p>
            <a:pPr eaLnBrk="1" hangingPunct="1"/>
            <a:r>
              <a:rPr lang="pl-PL" altLang="pl-PL" sz="750" b="1" dirty="0" smtClean="0">
                <a:latin typeface="Calibri" panose="020F0502020204030204" pitchFamily="34" charset="0"/>
              </a:rPr>
              <a:t>DPO</a:t>
            </a:r>
            <a:endParaRPr lang="pl-PL" altLang="pl-PL" sz="750" b="1" dirty="0">
              <a:latin typeface="Calibri" panose="020F0502020204030204" pitchFamily="34" charset="0"/>
            </a:endParaRPr>
          </a:p>
        </p:txBody>
      </p:sp>
      <p:sp>
        <p:nvSpPr>
          <p:cNvPr id="73" name="Rectangle 257"/>
          <p:cNvSpPr>
            <a:spLocks noChangeArrowheads="1"/>
          </p:cNvSpPr>
          <p:nvPr/>
        </p:nvSpPr>
        <p:spPr bwMode="auto">
          <a:xfrm>
            <a:off x="4507404" y="4508888"/>
            <a:ext cx="1232064" cy="4320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sz="600" dirty="0">
                <a:latin typeface="Calibri" panose="020F0502020204030204" pitchFamily="34" charset="0"/>
                <a:cs typeface="Calibri" panose="020F0502020204030204" pitchFamily="34" charset="0"/>
              </a:rPr>
              <a:t>Organization and International Relations of the National Revenue Administration Department</a:t>
            </a:r>
          </a:p>
          <a:p>
            <a:pPr eaLnBrk="1" hangingPunct="1"/>
            <a:r>
              <a:rPr lang="pl-PL" altLang="pl-PL" sz="600" dirty="0" smtClean="0">
                <a:latin typeface="Calibri" panose="020F0502020204030204" pitchFamily="34" charset="0"/>
              </a:rPr>
              <a:t> </a:t>
            </a:r>
            <a:r>
              <a:rPr lang="pl-PL" altLang="pl-PL" sz="600" b="1" dirty="0">
                <a:latin typeface="Calibri" panose="020F0502020204030204" pitchFamily="34" charset="0"/>
              </a:rPr>
              <a:t>DOM</a:t>
            </a:r>
          </a:p>
        </p:txBody>
      </p:sp>
      <p:sp>
        <p:nvSpPr>
          <p:cNvPr id="74" name="Text Box 275"/>
          <p:cNvSpPr txBox="1">
            <a:spLocks noChangeArrowheads="1"/>
          </p:cNvSpPr>
          <p:nvPr/>
        </p:nvSpPr>
        <p:spPr bwMode="auto">
          <a:xfrm>
            <a:off x="5911942" y="3375162"/>
            <a:ext cx="1230132" cy="4320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sz="700" dirty="0">
                <a:latin typeface="Calibri" panose="020F0502020204030204" pitchFamily="34" charset="0"/>
                <a:cs typeface="Calibri" panose="020F0502020204030204" pitchFamily="34" charset="0"/>
              </a:rPr>
              <a:t>Tax Certification Department</a:t>
            </a:r>
          </a:p>
          <a:p>
            <a:pPr eaLnBrk="1" hangingPunct="1"/>
            <a:r>
              <a:rPr lang="pl-PL" altLang="pl-PL" sz="750" b="1" dirty="0" smtClean="0">
                <a:latin typeface="Calibri" panose="020F0502020204030204" pitchFamily="34" charset="0"/>
              </a:rPr>
              <a:t>DOP</a:t>
            </a:r>
            <a:endParaRPr lang="pl-PL" altLang="pl-PL" sz="750" b="1" dirty="0">
              <a:latin typeface="Calibri" panose="020F0502020204030204" pitchFamily="34" charset="0"/>
            </a:endParaRPr>
          </a:p>
        </p:txBody>
      </p:sp>
      <p:sp>
        <p:nvSpPr>
          <p:cNvPr id="60" name="Rectangle 346"/>
          <p:cNvSpPr>
            <a:spLocks noChangeArrowheads="1"/>
          </p:cNvSpPr>
          <p:nvPr/>
        </p:nvSpPr>
        <p:spPr bwMode="auto">
          <a:xfrm>
            <a:off x="7336022" y="1276846"/>
            <a:ext cx="1245902" cy="851738"/>
          </a:xfrm>
          <a:prstGeom prst="rect">
            <a:avLst/>
          </a:prstGeom>
          <a:solidFill>
            <a:srgbClr val="DC0032"/>
          </a:solidFill>
          <a:ln w="3175">
            <a:noFill/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b"/>
          <a:lstStyle/>
          <a:p>
            <a:pPr eaLnBrk="1" hangingPunct="1"/>
            <a:endParaRPr lang="pl-PL" altLang="pl-PL" sz="750" b="1" dirty="0">
              <a:solidFill>
                <a:schemeClr val="bg1"/>
              </a:solidFill>
              <a:latin typeface="Calibri" panose="020F0502020204030204" pitchFamily="34" charset="0"/>
            </a:endParaRPr>
          </a:p>
          <a:p>
            <a:r>
              <a:rPr lang="en-GB" altLang="pl-PL" sz="7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7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Undersecretary of </a:t>
            </a:r>
            <a:r>
              <a:rPr lang="en-GB" sz="700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State </a:t>
            </a:r>
            <a:endParaRPr lang="en-GB" sz="7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spcBef>
                <a:spcPts val="300"/>
              </a:spcBef>
            </a:pPr>
            <a:r>
              <a:rPr lang="en-GB" sz="7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Deputy Head of the National Revenue Administration</a:t>
            </a:r>
          </a:p>
          <a:p>
            <a:pPr eaLnBrk="1" hangingPunct="1"/>
            <a:r>
              <a:rPr lang="pl-PL" altLang="pl-PL" sz="750" dirty="0">
                <a:solidFill>
                  <a:schemeClr val="bg1"/>
                </a:solidFill>
                <a:latin typeface="Calibri" panose="020F0502020204030204" pitchFamily="34" charset="0"/>
              </a:rPr>
              <a:t/>
            </a:r>
            <a:br>
              <a:rPr lang="pl-PL" altLang="pl-PL" sz="750" dirty="0">
                <a:solidFill>
                  <a:schemeClr val="bg1"/>
                </a:solidFill>
                <a:latin typeface="Calibri" panose="020F0502020204030204" pitchFamily="34" charset="0"/>
              </a:rPr>
            </a:br>
            <a:r>
              <a:rPr lang="pl-PL" altLang="pl-PL" sz="900" b="1" dirty="0">
                <a:solidFill>
                  <a:schemeClr val="bg1"/>
                </a:solidFill>
                <a:latin typeface="Calibri" panose="020F0502020204030204" pitchFamily="34" charset="0"/>
              </a:rPr>
              <a:t>Mariusz Gojny</a:t>
            </a:r>
          </a:p>
          <a:p>
            <a:pPr eaLnBrk="1" hangingPunct="1"/>
            <a:endParaRPr lang="pl-PL" altLang="pl-PL" sz="750" b="1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80" name="Rectangle 342"/>
          <p:cNvSpPr>
            <a:spLocks noChangeArrowheads="1"/>
          </p:cNvSpPr>
          <p:nvPr/>
        </p:nvSpPr>
        <p:spPr bwMode="auto">
          <a:xfrm>
            <a:off x="275201" y="1269819"/>
            <a:ext cx="1238978" cy="834790"/>
          </a:xfrm>
          <a:prstGeom prst="rect">
            <a:avLst/>
          </a:prstGeom>
          <a:solidFill>
            <a:srgbClr val="DC0032"/>
          </a:solidFill>
          <a:ln w="3175">
            <a:noFill/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b"/>
          <a:lstStyle/>
          <a:p>
            <a:r>
              <a:rPr lang="en-GB" sz="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Secretary of </a:t>
            </a:r>
            <a:r>
              <a:rPr lang="en-GB" sz="800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State</a:t>
            </a:r>
            <a:endParaRPr lang="pl-PL" sz="800" b="1" dirty="0" smtClean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l-PL" sz="8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dirty="0">
                <a:solidFill>
                  <a:schemeClr val="bg1"/>
                </a:solidFill>
                <a:latin typeface="Calibri" panose="020F0502020204030204" pitchFamily="34" charset="0"/>
              </a:rPr>
              <a:t/>
            </a:r>
            <a:br>
              <a:rPr lang="pl-PL" altLang="pl-PL" sz="800" dirty="0">
                <a:solidFill>
                  <a:schemeClr val="bg1"/>
                </a:solidFill>
                <a:latin typeface="Calibri" panose="020F0502020204030204" pitchFamily="34" charset="0"/>
              </a:rPr>
            </a:br>
            <a:r>
              <a:rPr lang="pl-PL" altLang="pl-PL" sz="900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Artur Soboń </a:t>
            </a:r>
            <a:endParaRPr lang="pl-PL" altLang="pl-PL" sz="900" b="1" dirty="0">
              <a:solidFill>
                <a:schemeClr val="bg1"/>
              </a:solidFill>
              <a:latin typeface="Calibri" panose="020F0502020204030204" pitchFamily="34" charset="0"/>
            </a:endParaRPr>
          </a:p>
          <a:p>
            <a:pPr eaLnBrk="1" hangingPunct="1"/>
            <a:endParaRPr lang="pl-PL" altLang="pl-PL" sz="800" b="1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84" name="Text Box 294"/>
          <p:cNvSpPr txBox="1">
            <a:spLocks noChangeArrowheads="1"/>
          </p:cNvSpPr>
          <p:nvPr/>
        </p:nvSpPr>
        <p:spPr bwMode="auto">
          <a:xfrm>
            <a:off x="281902" y="4506324"/>
            <a:ext cx="1244523" cy="440101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pl-PL" sz="800" dirty="0" err="1">
                <a:latin typeface="Calibri" panose="020F0502020204030204" pitchFamily="34" charset="0"/>
                <a:cs typeface="Calibri" panose="020F0502020204030204" pitchFamily="34" charset="0"/>
              </a:rPr>
              <a:t>Tax</a:t>
            </a:r>
            <a:r>
              <a:rPr lang="pl-PL" sz="800" dirty="0">
                <a:latin typeface="Calibri" panose="020F0502020204030204" pitchFamily="34" charset="0"/>
                <a:cs typeface="Calibri" panose="020F0502020204030204" pitchFamily="34" charset="0"/>
              </a:rPr>
              <a:t> Policy </a:t>
            </a:r>
            <a:r>
              <a:rPr lang="pl-PL" sz="800" dirty="0" err="1">
                <a:latin typeface="Calibri" panose="020F0502020204030204" pitchFamily="34" charset="0"/>
                <a:cs typeface="Calibri" panose="020F0502020204030204" pitchFamily="34" charset="0"/>
              </a:rPr>
              <a:t>Department</a:t>
            </a:r>
            <a:endParaRPr lang="en-GB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750" b="1" dirty="0" smtClean="0">
                <a:latin typeface="Calibri" panose="020F0502020204030204" pitchFamily="34" charset="0"/>
              </a:rPr>
              <a:t>DSP</a:t>
            </a:r>
            <a:endParaRPr lang="pl-PL" altLang="pl-PL" sz="750" b="1" dirty="0">
              <a:latin typeface="Calibri" panose="020F0502020204030204" pitchFamily="34" charset="0"/>
            </a:endParaRPr>
          </a:p>
        </p:txBody>
      </p:sp>
      <p:sp>
        <p:nvSpPr>
          <p:cNvPr id="70" name="Text Box 290">
            <a:hlinkClick r:id="" action="ppaction://noaction"/>
          </p:cNvPr>
          <p:cNvSpPr txBox="1">
            <a:spLocks noChangeArrowheads="1"/>
          </p:cNvSpPr>
          <p:nvPr/>
        </p:nvSpPr>
        <p:spPr bwMode="auto">
          <a:xfrm>
            <a:off x="7330441" y="293737"/>
            <a:ext cx="1247075" cy="424110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defPPr>
              <a:defRPr lang="pl-PL"/>
            </a:defPPr>
            <a:lvl1pPr eaLnBrk="1" hangingPunct="1">
              <a:defRPr sz="800">
                <a:solidFill>
                  <a:schemeClr val="lt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lt1"/>
                </a:solidFill>
                <a:latin typeface="+mn-lt"/>
              </a:defRPr>
            </a:lvl2pPr>
            <a:lvl3pPr marL="1143000" indent="-228600">
              <a:defRPr>
                <a:solidFill>
                  <a:schemeClr val="lt1"/>
                </a:solidFill>
                <a:latin typeface="+mn-lt"/>
              </a:defRPr>
            </a:lvl3pPr>
            <a:lvl4pPr marL="1600200" indent="-228600">
              <a:defRPr>
                <a:solidFill>
                  <a:schemeClr val="lt1"/>
                </a:solidFill>
                <a:latin typeface="+mn-lt"/>
              </a:defRPr>
            </a:lvl4pPr>
            <a:lvl5pPr marL="2057400" indent="-228600">
              <a:defRPr>
                <a:solidFill>
                  <a:schemeClr val="lt1"/>
                </a:solidFill>
                <a:latin typeface="+mn-lt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9pPr>
          </a:lstStyle>
          <a:p>
            <a:pPr lvl="0"/>
            <a:r>
              <a:rPr lang="en-GB" sz="700">
                <a:solidFill>
                  <a:srgbClr val="000000"/>
                </a:solidFill>
                <a:cs typeface="Calibri" panose="020F0502020204030204" pitchFamily="34" charset="0"/>
              </a:rPr>
              <a:t>Legal Department</a:t>
            </a:r>
          </a:p>
          <a:p>
            <a:pPr lvl="0"/>
            <a:r>
              <a:rPr lang="pl-PL" altLang="pl-PL" sz="750" b="1">
                <a:solidFill>
                  <a:srgbClr val="000000"/>
                </a:solidFill>
              </a:rPr>
              <a:t>PR</a:t>
            </a:r>
            <a:endParaRPr lang="pl-PL" altLang="pl-PL" sz="750" b="1" dirty="0">
              <a:solidFill>
                <a:srgbClr val="000000"/>
              </a:solidFill>
            </a:endParaRPr>
          </a:p>
        </p:txBody>
      </p:sp>
      <p:sp>
        <p:nvSpPr>
          <p:cNvPr id="71" name="Text Box 290">
            <a:hlinkClick r:id="" action="ppaction://noaction"/>
          </p:cNvPr>
          <p:cNvSpPr txBox="1">
            <a:spLocks noChangeArrowheads="1"/>
          </p:cNvSpPr>
          <p:nvPr/>
        </p:nvSpPr>
        <p:spPr bwMode="auto">
          <a:xfrm>
            <a:off x="270717" y="295711"/>
            <a:ext cx="1227146" cy="422136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defPPr>
              <a:defRPr lang="pl-PL"/>
            </a:defPPr>
            <a:lvl1pPr eaLnBrk="1" hangingPunct="1">
              <a:defRPr sz="800">
                <a:solidFill>
                  <a:schemeClr val="lt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lt1"/>
                </a:solidFill>
                <a:latin typeface="+mn-lt"/>
              </a:defRPr>
            </a:lvl2pPr>
            <a:lvl3pPr marL="1143000" indent="-228600">
              <a:defRPr>
                <a:solidFill>
                  <a:schemeClr val="lt1"/>
                </a:solidFill>
                <a:latin typeface="+mn-lt"/>
              </a:defRPr>
            </a:lvl3pPr>
            <a:lvl4pPr marL="1600200" indent="-228600">
              <a:defRPr>
                <a:solidFill>
                  <a:schemeClr val="lt1"/>
                </a:solidFill>
                <a:latin typeface="+mn-lt"/>
              </a:defRPr>
            </a:lvl4pPr>
            <a:lvl5pPr marL="2057400" indent="-228600">
              <a:defRPr>
                <a:solidFill>
                  <a:schemeClr val="lt1"/>
                </a:solidFill>
                <a:latin typeface="+mn-lt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9pPr>
          </a:lstStyle>
          <a:p>
            <a:pPr lvl="0" eaLnBrk="0" hangingPunct="0"/>
            <a:r>
              <a:rPr lang="en-GB" sz="700" dirty="0">
                <a:solidFill>
                  <a:srgbClr val="000000"/>
                </a:solidFill>
                <a:cs typeface="Calibri" panose="020F0502020204030204" pitchFamily="34" charset="0"/>
              </a:rPr>
              <a:t>Internal Control Bureau</a:t>
            </a:r>
          </a:p>
          <a:p>
            <a:pPr lvl="0" eaLnBrk="0" hangingPunct="0"/>
            <a:r>
              <a:rPr lang="en-GB" sz="700" b="1" dirty="0">
                <a:solidFill>
                  <a:srgbClr val="000000"/>
                </a:solidFill>
                <a:cs typeface="Calibri" panose="020F0502020204030204" pitchFamily="34" charset="0"/>
              </a:rPr>
              <a:t>BIW</a:t>
            </a:r>
          </a:p>
          <a:p>
            <a:pPr lvl="0" eaLnBrk="0" hangingPunct="0"/>
            <a:r>
              <a:rPr lang="en-GB" sz="500" dirty="0">
                <a:solidFill>
                  <a:srgbClr val="000000"/>
                </a:solidFill>
                <a:cs typeface="Calibri" panose="020F0502020204030204" pitchFamily="34" charset="0"/>
              </a:rPr>
              <a:t>with regulations determined in the Article 12d of the Act of 16 November 2016 - National Revenue Administration</a:t>
            </a:r>
          </a:p>
        </p:txBody>
      </p:sp>
      <p:sp>
        <p:nvSpPr>
          <p:cNvPr id="81" name="Text Box 290">
            <a:hlinkClick r:id="" action="ppaction://noaction"/>
          </p:cNvPr>
          <p:cNvSpPr txBox="1">
            <a:spLocks noChangeArrowheads="1"/>
          </p:cNvSpPr>
          <p:nvPr/>
        </p:nvSpPr>
        <p:spPr bwMode="auto">
          <a:xfrm>
            <a:off x="270716" y="790440"/>
            <a:ext cx="1224295" cy="398376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defPPr>
              <a:defRPr lang="pl-PL"/>
            </a:defPPr>
            <a:lvl1pPr eaLnBrk="1" hangingPunct="1">
              <a:defRPr sz="800">
                <a:solidFill>
                  <a:schemeClr val="lt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lt1"/>
                </a:solidFill>
                <a:latin typeface="+mn-lt"/>
              </a:defRPr>
            </a:lvl2pPr>
            <a:lvl3pPr marL="1143000" indent="-228600">
              <a:defRPr>
                <a:solidFill>
                  <a:schemeClr val="lt1"/>
                </a:solidFill>
                <a:latin typeface="+mn-lt"/>
              </a:defRPr>
            </a:lvl3pPr>
            <a:lvl4pPr marL="1600200" indent="-228600">
              <a:defRPr>
                <a:solidFill>
                  <a:schemeClr val="lt1"/>
                </a:solidFill>
                <a:latin typeface="+mn-lt"/>
              </a:defRPr>
            </a:lvl4pPr>
            <a:lvl5pPr marL="2057400" indent="-228600">
              <a:defRPr>
                <a:solidFill>
                  <a:schemeClr val="lt1"/>
                </a:solidFill>
                <a:latin typeface="+mn-lt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9pPr>
          </a:lstStyle>
          <a:p>
            <a:pPr lvl="0" eaLnBrk="0" hangingPunct="0"/>
            <a:r>
              <a:rPr lang="en-GB" sz="500" dirty="0">
                <a:solidFill>
                  <a:srgbClr val="000000"/>
                </a:solidFill>
                <a:cs typeface="Calibri" panose="020F0502020204030204" pitchFamily="34" charset="0"/>
              </a:rPr>
              <a:t>Communication and Promotion Office </a:t>
            </a:r>
          </a:p>
          <a:p>
            <a:pPr lvl="0" eaLnBrk="0" hangingPunct="0"/>
            <a:r>
              <a:rPr lang="en-GB" sz="500" b="1" dirty="0">
                <a:solidFill>
                  <a:srgbClr val="000000"/>
                </a:solidFill>
                <a:cs typeface="Calibri" panose="020F0502020204030204" pitchFamily="34" charset="0"/>
              </a:rPr>
              <a:t>BKP - </a:t>
            </a:r>
            <a:r>
              <a:rPr lang="en-GB" sz="500" dirty="0">
                <a:solidFill>
                  <a:srgbClr val="000000"/>
                </a:solidFill>
                <a:cs typeface="Calibri" panose="020F0502020204030204" pitchFamily="34" charset="0"/>
              </a:rPr>
              <a:t> except evaluation of information and promotion activities of the National Revenue Administration</a:t>
            </a:r>
          </a:p>
        </p:txBody>
      </p:sp>
      <p:sp>
        <p:nvSpPr>
          <p:cNvPr id="85" name="Text Box 345"/>
          <p:cNvSpPr txBox="1">
            <a:spLocks noChangeArrowheads="1"/>
          </p:cNvSpPr>
          <p:nvPr/>
        </p:nvSpPr>
        <p:spPr bwMode="auto">
          <a:xfrm>
            <a:off x="4495608" y="2281751"/>
            <a:ext cx="1233902" cy="444185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0"/>
            <a:r>
              <a:rPr lang="en-GB" sz="5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Internal Control Bureau</a:t>
            </a:r>
          </a:p>
          <a:p>
            <a:pPr lvl="0"/>
            <a:r>
              <a:rPr lang="en-GB" sz="500" b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BIW</a:t>
            </a:r>
            <a:endParaRPr lang="en-GB" sz="50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/>
            <a:r>
              <a:rPr lang="en-GB" sz="5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except regulations determined in the Article 12d of the Act of 16 November 2016 - National Revenue Administration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Ćwiartka">
  <a:themeElements>
    <a:clrScheme name="Ćwiartka 2">
      <a:dk1>
        <a:srgbClr val="000000"/>
      </a:dk1>
      <a:lt1>
        <a:srgbClr val="FFFFFF"/>
      </a:lt1>
      <a:dk2>
        <a:srgbClr val="420000"/>
      </a:dk2>
      <a:lt2>
        <a:srgbClr val="660000"/>
      </a:lt2>
      <a:accent1>
        <a:srgbClr val="CCCC00"/>
      </a:accent1>
      <a:accent2>
        <a:srgbClr val="999966"/>
      </a:accent2>
      <a:accent3>
        <a:srgbClr val="FFFFFF"/>
      </a:accent3>
      <a:accent4>
        <a:srgbClr val="000000"/>
      </a:accent4>
      <a:accent5>
        <a:srgbClr val="E2E2AA"/>
      </a:accent5>
      <a:accent6>
        <a:srgbClr val="8A8A5C"/>
      </a:accent6>
      <a:hlink>
        <a:srgbClr val="996633"/>
      </a:hlink>
      <a:folHlink>
        <a:srgbClr val="993300"/>
      </a:folHlink>
    </a:clrScheme>
    <a:fontScheme name="Ćwiartka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99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l-PL" altLang="pl-PL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99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l-PL" altLang="pl-PL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Ćwiartka 1">
        <a:dk1>
          <a:srgbClr val="5C5674"/>
        </a:dk1>
        <a:lt1>
          <a:srgbClr val="FFFFFF"/>
        </a:lt1>
        <a:dk2>
          <a:srgbClr val="85986A"/>
        </a:dk2>
        <a:lt2>
          <a:srgbClr val="FFFFFF"/>
        </a:lt2>
        <a:accent1>
          <a:srgbClr val="666633"/>
        </a:accent1>
        <a:accent2>
          <a:srgbClr val="ADC5B8"/>
        </a:accent2>
        <a:accent3>
          <a:srgbClr val="C2CAB9"/>
        </a:accent3>
        <a:accent4>
          <a:srgbClr val="DADADA"/>
        </a:accent4>
        <a:accent5>
          <a:srgbClr val="B8B8AD"/>
        </a:accent5>
        <a:accent6>
          <a:srgbClr val="9CB2A6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Ćwiartka 2">
        <a:dk1>
          <a:srgbClr val="000000"/>
        </a:dk1>
        <a:lt1>
          <a:srgbClr val="FFFFFF"/>
        </a:lt1>
        <a:dk2>
          <a:srgbClr val="420000"/>
        </a:dk2>
        <a:lt2>
          <a:srgbClr val="660000"/>
        </a:lt2>
        <a:accent1>
          <a:srgbClr val="CCCC00"/>
        </a:accent1>
        <a:accent2>
          <a:srgbClr val="999966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8A8A5C"/>
        </a:accent6>
        <a:hlink>
          <a:srgbClr val="996633"/>
        </a:hlink>
        <a:folHlink>
          <a:srgbClr val="99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Ćwiartka 3">
        <a:dk1>
          <a:srgbClr val="618052"/>
        </a:dk1>
        <a:lt1>
          <a:srgbClr val="FFFFE3"/>
        </a:lt1>
        <a:dk2>
          <a:srgbClr val="162E36"/>
        </a:dk2>
        <a:lt2>
          <a:srgbClr val="FFFFFF"/>
        </a:lt2>
        <a:accent1>
          <a:srgbClr val="336699"/>
        </a:accent1>
        <a:accent2>
          <a:srgbClr val="69888B"/>
        </a:accent2>
        <a:accent3>
          <a:srgbClr val="ABADAE"/>
        </a:accent3>
        <a:accent4>
          <a:srgbClr val="DADAC2"/>
        </a:accent4>
        <a:accent5>
          <a:srgbClr val="ADB8CA"/>
        </a:accent5>
        <a:accent6>
          <a:srgbClr val="5E7B7D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Ćwiartka 4">
        <a:dk1>
          <a:srgbClr val="000000"/>
        </a:dk1>
        <a:lt1>
          <a:srgbClr val="FFFFFF"/>
        </a:lt1>
        <a:dk2>
          <a:srgbClr val="000000"/>
        </a:dk2>
        <a:lt2>
          <a:srgbClr val="CC0000"/>
        </a:lt2>
        <a:accent1>
          <a:srgbClr val="FFCC00"/>
        </a:accent1>
        <a:accent2>
          <a:srgbClr val="3366CC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2D5CB9"/>
        </a:accent6>
        <a:hlink>
          <a:srgbClr val="666699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Ćwiartka 5">
        <a:dk1>
          <a:srgbClr val="666699"/>
        </a:dk1>
        <a:lt1>
          <a:srgbClr val="FFFFFF"/>
        </a:lt1>
        <a:dk2>
          <a:srgbClr val="000033"/>
        </a:dk2>
        <a:lt2>
          <a:srgbClr val="FFFFFF"/>
        </a:lt2>
        <a:accent1>
          <a:srgbClr val="9966FF"/>
        </a:accent1>
        <a:accent2>
          <a:srgbClr val="CCCCFF"/>
        </a:accent2>
        <a:accent3>
          <a:srgbClr val="AAAAAD"/>
        </a:accent3>
        <a:accent4>
          <a:srgbClr val="DADADA"/>
        </a:accent4>
        <a:accent5>
          <a:srgbClr val="CAB8FF"/>
        </a:accent5>
        <a:accent6>
          <a:srgbClr val="B9B9E7"/>
        </a:accent6>
        <a:hlink>
          <a:srgbClr val="CC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Ćwiartka 6">
        <a:dk1>
          <a:srgbClr val="000000"/>
        </a:dk1>
        <a:lt1>
          <a:srgbClr val="FFFFFF"/>
        </a:lt1>
        <a:dk2>
          <a:srgbClr val="000000"/>
        </a:dk2>
        <a:lt2>
          <a:srgbClr val="669966"/>
        </a:lt2>
        <a:accent1>
          <a:srgbClr val="CCCC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8AB9"/>
        </a:accent6>
        <a:hlink>
          <a:srgbClr val="000066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Ćwiartka 7">
        <a:dk1>
          <a:srgbClr val="0099CC"/>
        </a:dk1>
        <a:lt1>
          <a:srgbClr val="FFFFFF"/>
        </a:lt1>
        <a:dk2>
          <a:srgbClr val="000099"/>
        </a:dk2>
        <a:lt2>
          <a:srgbClr val="FFFFFF"/>
        </a:lt2>
        <a:accent1>
          <a:srgbClr val="0099CC"/>
        </a:accent1>
        <a:accent2>
          <a:srgbClr val="6600FF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5C00E7"/>
        </a:accent6>
        <a:hlink>
          <a:srgbClr val="FFCC00"/>
        </a:hlink>
        <a:folHlink>
          <a:srgbClr val="00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Ćwiartka 8">
        <a:dk1>
          <a:srgbClr val="000033"/>
        </a:dk1>
        <a:lt1>
          <a:srgbClr val="FFFFFF"/>
        </a:lt1>
        <a:dk2>
          <a:srgbClr val="003366"/>
        </a:dk2>
        <a:lt2>
          <a:srgbClr val="275C6D"/>
        </a:lt2>
        <a:accent1>
          <a:srgbClr val="A7D2DF"/>
        </a:accent1>
        <a:accent2>
          <a:srgbClr val="108DA6"/>
        </a:accent2>
        <a:accent3>
          <a:srgbClr val="FFFFFF"/>
        </a:accent3>
        <a:accent4>
          <a:srgbClr val="00002A"/>
        </a:accent4>
        <a:accent5>
          <a:srgbClr val="D0E5EC"/>
        </a:accent5>
        <a:accent6>
          <a:srgbClr val="0D7F96"/>
        </a:accent6>
        <a:hlink>
          <a:srgbClr val="666699"/>
        </a:hlink>
        <a:folHlink>
          <a:srgbClr val="99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Ćwiartka 9">
        <a:dk1>
          <a:srgbClr val="CC3300"/>
        </a:dk1>
        <a:lt1>
          <a:srgbClr val="FFFFFF"/>
        </a:lt1>
        <a:dk2>
          <a:srgbClr val="000000"/>
        </a:dk2>
        <a:lt2>
          <a:srgbClr val="FFFFCC"/>
        </a:lt2>
        <a:accent1>
          <a:srgbClr val="FF9900"/>
        </a:accent1>
        <a:accent2>
          <a:srgbClr val="993300"/>
        </a:accent2>
        <a:accent3>
          <a:srgbClr val="AAAAAA"/>
        </a:accent3>
        <a:accent4>
          <a:srgbClr val="DADADA"/>
        </a:accent4>
        <a:accent5>
          <a:srgbClr val="FFCAAA"/>
        </a:accent5>
        <a:accent6>
          <a:srgbClr val="8A2D00"/>
        </a:accent6>
        <a:hlink>
          <a:srgbClr val="CEC5A2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yw pakiet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yw pakiet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4ED38E8AF27DBC4894FD84D87ABB19E6" ma:contentTypeVersion="" ma:contentTypeDescription="Utwórz nowy dokument." ma:contentTypeScope="" ma:versionID="ab3ce4e06ac2af5e91f3b3065473d0fc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cec4c7b05c76d60ee97006aba598cf42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zawartości"/>
        <xsd:element ref="dc:title" minOccurs="0" maxOccurs="1" ma:index="4" ma:displayName="Tytuł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D4F992F-09A8-4BCD-8E9F-8D0A2ACBDFD0}">
  <ds:schemaRefs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DD10D63B-45F1-4465-B3A2-B71B932EB00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78AA289B-8775-414C-8095-E2129DEAF2A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17575</TotalTime>
  <Words>358</Words>
  <Application>Microsoft Office PowerPoint</Application>
  <PresentationFormat>Slajdy 35 mm</PresentationFormat>
  <Paragraphs>129</Paragraphs>
  <Slides>1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</vt:i4>
      </vt:variant>
    </vt:vector>
  </HeadingPairs>
  <TitlesOfParts>
    <vt:vector size="6" baseType="lpstr">
      <vt:lpstr>Arial</vt:lpstr>
      <vt:lpstr>Calibri</vt:lpstr>
      <vt:lpstr>Times New Roman</vt:lpstr>
      <vt:lpstr>Wingdings</vt:lpstr>
      <vt:lpstr>Ćwiartka</vt:lpstr>
      <vt:lpstr>Prezentacja programu PowerPoint</vt:lpstr>
    </vt:vector>
  </TitlesOfParts>
  <Company>Min. Fin.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STRUKTURA ORGANIZACYJNA</dc:title>
  <dc:creator>Biuro Dyrektora Generalnego</dc:creator>
  <cp:lastModifiedBy>Buczak Małgorzata</cp:lastModifiedBy>
  <cp:revision>1521</cp:revision>
  <cp:lastPrinted>2022-05-13T07:52:34Z</cp:lastPrinted>
  <dcterms:created xsi:type="dcterms:W3CDTF">2006-06-26T12:00:33Z</dcterms:created>
  <dcterms:modified xsi:type="dcterms:W3CDTF">2022-10-18T09:46:39Z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0x0101004ED38E8AF27DBC4894FD84D87ABB19E6</vt:lpwstr>
  </property>
  <property fmtid="{D5CDD505-2E9C-101B-9397-08002B2CF9AE}" pid="3" name="MFCATEGORY">
    <vt:lpwstr>InformacjePrzeznaczoneWylacznieDoUzytkuWewnetrznego</vt:lpwstr>
  </property>
  <property fmtid="{D5CDD505-2E9C-101B-9397-08002B2CF9AE}" pid="4" name="MFClassifiedBy">
    <vt:lpwstr>MF\GIHJ;Pawlak Ewa</vt:lpwstr>
  </property>
  <property fmtid="{D5CDD505-2E9C-101B-9397-08002B2CF9AE}" pid="5" name="MFClassificationDate">
    <vt:lpwstr>2022-01-04T14:59:43.4735580+01:00</vt:lpwstr>
  </property>
  <property fmtid="{D5CDD505-2E9C-101B-9397-08002B2CF9AE}" pid="6" name="MFClassifiedBySID">
    <vt:lpwstr>MF\S-1-5-21-1525952054-1005573771-2909822258-243679</vt:lpwstr>
  </property>
  <property fmtid="{D5CDD505-2E9C-101B-9397-08002B2CF9AE}" pid="7" name="MFGRNItemId">
    <vt:lpwstr>GRN-569a127c-acaf-42a7-840d-e6b3b70d7784</vt:lpwstr>
  </property>
  <property fmtid="{D5CDD505-2E9C-101B-9397-08002B2CF9AE}" pid="8" name="MFHash">
    <vt:lpwstr>WffuaNkZHjlylgoUCOM0Due3Mg9uJJ7nxkh235wukpM=</vt:lpwstr>
  </property>
  <property fmtid="{D5CDD505-2E9C-101B-9397-08002B2CF9AE}" pid="9" name="DLPManualFileClassification">
    <vt:lpwstr>{5fdfc941-3fcf-4a5b-87be-4848800d39d0}</vt:lpwstr>
  </property>
  <property fmtid="{D5CDD505-2E9C-101B-9397-08002B2CF9AE}" pid="10" name="MFRefresh">
    <vt:lpwstr>False</vt:lpwstr>
  </property>
</Properties>
</file>