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104" d="100"/>
          <a:sy n="104" d="100"/>
        </p:scale>
        <p:origin x="2160" y="9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5183999" y="2961000"/>
            <a:ext cx="2448000" cy="576280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184000" y="2340000"/>
            <a:ext cx="2448000" cy="58472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en-GB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367180" y="2169296"/>
            <a:ext cx="3924000" cy="246221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3906000" y="288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General Director’s Office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BDG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368000" y="558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Paying Authority</a:t>
            </a:r>
          </a:p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 IP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369155" y="234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State Budget Department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BP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368000" y="396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Economy Financing</a:t>
            </a:r>
          </a:p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FG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368000" y="450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Local Government Finances Department</a:t>
            </a:r>
          </a:p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 </a:t>
            </a:r>
            <a:r>
              <a:rPr lang="en-GB" altLang="pl-PL" sz="700" b="1" dirty="0" smtClean="0">
                <a:latin typeface="Calibri" panose="020F0502020204030204" pitchFamily="34" charset="0"/>
              </a:rPr>
              <a:t>ST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08000" y="342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Goods and Services Tax Department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PT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642400" y="450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Economic Policy Support Department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PG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3906000" y="234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Administrative Office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BAD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3906000" y="450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Finances and Accounting Department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FK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5184000" y="4761200"/>
            <a:ext cx="1188000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International Cooperation Department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WM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6455058" y="4185136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solidFill>
                  <a:srgbClr val="CF2240"/>
                </a:solidFill>
                <a:latin typeface="Calibri" panose="020F0502020204030204" pitchFamily="34" charset="0"/>
              </a:rPr>
              <a:t>Customs Department</a:t>
            </a:r>
          </a:p>
          <a:p>
            <a:pPr eaLnBrk="1" hangingPunct="1"/>
            <a:r>
              <a:rPr lang="en-GB" altLang="pl-PL" sz="700" b="1" dirty="0" smtClean="0">
                <a:solidFill>
                  <a:srgbClr val="CF2240"/>
                </a:solidFill>
                <a:latin typeface="Calibri" panose="020F0502020204030204" pitchFamily="34" charset="0"/>
              </a:rPr>
              <a:t>DC</a:t>
            </a:r>
            <a:endParaRPr lang="en-GB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7729200" y="450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solidFill>
                  <a:srgbClr val="CF2240"/>
                </a:solidFill>
                <a:latin typeface="Calibri" panose="020F0502020204030204" pitchFamily="34" charset="0"/>
              </a:rPr>
              <a:t>Tax Collection Department</a:t>
            </a:r>
          </a:p>
          <a:p>
            <a:pPr eaLnBrk="1" hangingPunct="1"/>
            <a:r>
              <a:rPr lang="en-GB" altLang="pl-PL" sz="700" b="1" dirty="0" smtClean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  <a:endParaRPr lang="en-GB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642400" y="5040000"/>
            <a:ext cx="1188000" cy="468000"/>
          </a:xfrm>
          <a:prstGeom prst="rect">
            <a:avLst/>
          </a:prstGeom>
          <a:solidFill>
            <a:schemeClr val="bg1">
              <a:lumMod val="65000"/>
              <a:alpha val="70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Public Finance </a:t>
            </a:r>
          </a:p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Discipline Office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BDF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3906000" y="396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Security and Data Protection Department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DB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7729200" y="288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solidFill>
                  <a:srgbClr val="CF2240"/>
                </a:solidFill>
                <a:latin typeface="Calibri" panose="020F0502020204030204" pitchFamily="34" charset="0"/>
              </a:rPr>
              <a:t>Department for Audit</a:t>
            </a:r>
          </a:p>
          <a:p>
            <a:pPr eaLnBrk="1" hangingPunct="1"/>
            <a:r>
              <a:rPr lang="en-GB" altLang="pl-PL" sz="700" dirty="0" smtClean="0">
                <a:solidFill>
                  <a:srgbClr val="CF2240"/>
                </a:solidFill>
                <a:latin typeface="Calibri" panose="020F0502020204030204" pitchFamily="34" charset="0"/>
              </a:rPr>
              <a:t> of Public Funds </a:t>
            </a:r>
          </a:p>
          <a:p>
            <a:pPr eaLnBrk="1" hangingPunct="1"/>
            <a:r>
              <a:rPr lang="en-GB" altLang="pl-PL" sz="700" dirty="0" smtClean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en-GB" altLang="pl-PL" sz="700" b="1" dirty="0" smtClean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en-GB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1368000" y="6120000"/>
            <a:ext cx="1188000" cy="468000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Department of Financial Information 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 IF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368000" y="342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Budget Zone Financing Department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FS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08000" y="2339602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Excise Duty and Gambling Department</a:t>
            </a:r>
          </a:p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 </a:t>
            </a:r>
            <a:r>
              <a:rPr lang="en-GB" altLang="pl-PL" sz="700" b="1" dirty="0" smtClean="0">
                <a:latin typeface="Calibri" panose="020F0502020204030204" pitchFamily="34" charset="0"/>
              </a:rPr>
              <a:t>DAG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08000" y="288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Income Taxes Department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DD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368000" y="2879999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Public Debt Department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DP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3906000" y="1260000"/>
            <a:ext cx="1188000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altLang="pl-PL" sz="9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 General</a:t>
            </a:r>
          </a:p>
          <a:p>
            <a:r>
              <a:rPr lang="en-GB" altLang="pl-PL" sz="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Katarzyna Szweda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3906000" y="5040000"/>
            <a:ext cx="1188000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pl-PL" dirty="0" smtClean="0"/>
              <a:t>Commissioner for Protection of Classified Information</a:t>
            </a:r>
            <a:endParaRPr lang="en-GB" altLang="pl-PL" dirty="0"/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1368000" y="504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Guarantee Department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DG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642400" y="342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Macroeconomic Policy Department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PM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2642400" y="396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Financial Market </a:t>
            </a:r>
          </a:p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Development Department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FN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642400" y="5578496"/>
            <a:ext cx="1188000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en-GB" sz="7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Accounting Standards Committee</a:t>
            </a:r>
            <a:endParaRPr lang="en-GB" sz="7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642400" y="288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Value for Money </a:t>
            </a:r>
          </a:p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and Accounting Department 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DWR</a:t>
            </a:r>
            <a:endParaRPr lang="en-GB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5179180" y="1836000"/>
            <a:ext cx="1188000" cy="432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en-GB" altLang="pl-PL" sz="700" dirty="0" smtClean="0">
                <a:solidFill>
                  <a:schemeClr val="tx1"/>
                </a:solidFill>
              </a:rPr>
              <a:t>Minister' s Office</a:t>
            </a:r>
            <a:br>
              <a:rPr lang="en-GB" altLang="pl-PL" sz="700" dirty="0" smtClean="0">
                <a:solidFill>
                  <a:schemeClr val="tx1"/>
                </a:solidFill>
              </a:rPr>
            </a:br>
            <a:r>
              <a:rPr lang="en-GB" altLang="pl-PL" sz="700" b="1" dirty="0" smtClean="0">
                <a:solidFill>
                  <a:schemeClr val="tx1"/>
                </a:solidFill>
              </a:rPr>
              <a:t>BMI</a:t>
            </a:r>
            <a:endParaRPr lang="en-GB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487316" y="201600"/>
            <a:ext cx="3672408" cy="6930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GB" altLang="pl-PL" sz="1100" dirty="0" smtClean="0">
                <a:latin typeface="Calibri" panose="020F0502020204030204" pitchFamily="34" charset="0"/>
              </a:rPr>
              <a:t>Minister of Finance </a:t>
            </a:r>
          </a:p>
          <a:p>
            <a:pPr eaLnBrk="1" hangingPunct="1">
              <a:spcBef>
                <a:spcPts val="0"/>
              </a:spcBef>
            </a:pPr>
            <a:r>
              <a:rPr lang="en-GB" altLang="pl-PL" sz="1100" b="1" dirty="0" smtClean="0">
                <a:latin typeface="Calibri" panose="020F0502020204030204" pitchFamily="34" charset="0"/>
              </a:rPr>
              <a:t>Magdalena Rzeczkowska</a:t>
            </a:r>
            <a:endParaRPr lang="en-GB" altLang="pl-PL" sz="1100" b="1" dirty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184000" y="1404000"/>
            <a:ext cx="1188000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 smtClean="0">
                <a:solidFill>
                  <a:schemeClr val="tx1"/>
                </a:solidFill>
              </a:rPr>
              <a:t>Political Cabinet</a:t>
            </a:r>
            <a:endParaRPr lang="en-GB" altLang="pl-PL" sz="700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9000000" y="450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solidFill>
                  <a:srgbClr val="CF2240"/>
                </a:solidFill>
                <a:latin typeface="Calibri" panose="020F0502020204030204" pitchFamily="34" charset="0"/>
              </a:rPr>
              <a:t>Department for Combating Economic Crime</a:t>
            </a:r>
          </a:p>
          <a:p>
            <a:pPr eaLnBrk="1" hangingPunct="1"/>
            <a:r>
              <a:rPr lang="en-GB" altLang="pl-PL" sz="700" b="1" dirty="0" smtClean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  <a:endParaRPr lang="en-GB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7729200" y="342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solidFill>
                  <a:srgbClr val="CF2240"/>
                </a:solidFill>
                <a:latin typeface="Calibri" panose="020F0502020204030204" pitchFamily="34" charset="0"/>
              </a:rPr>
              <a:t>Department for Large Business</a:t>
            </a:r>
          </a:p>
          <a:p>
            <a:pPr eaLnBrk="1" hangingPunct="1"/>
            <a:r>
              <a:rPr lang="en-GB" altLang="pl-PL" sz="700" b="1" dirty="0" smtClean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en-GB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5184000" y="4185136"/>
            <a:ext cx="1188000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Strategy Department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DST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6454800" y="3609072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solidFill>
                  <a:srgbClr val="CF2240"/>
                </a:solidFill>
                <a:latin typeface="Calibri" panose="020F0502020204030204" pitchFamily="34" charset="0"/>
              </a:rPr>
              <a:t>Budget, Property and Human Resources Revenue Administration Department</a:t>
            </a:r>
          </a:p>
          <a:p>
            <a:pPr eaLnBrk="1" hangingPunct="1"/>
            <a:r>
              <a:rPr lang="en-GB" altLang="pl-PL" sz="700" b="1" dirty="0" smtClean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  <a:endParaRPr lang="en-GB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3906000" y="342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Control and Internal </a:t>
            </a:r>
          </a:p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Audit Office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BKA</a:t>
            </a:r>
            <a:endParaRPr lang="en-GB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729200" y="504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solidFill>
                  <a:srgbClr val="CF2240"/>
                </a:solidFill>
                <a:latin typeface="Calibri" panose="020F0502020204030204" pitchFamily="34" charset="0"/>
              </a:rPr>
              <a:t>Relationships with Customers Department </a:t>
            </a:r>
          </a:p>
          <a:p>
            <a:pPr eaLnBrk="1" hangingPunct="1"/>
            <a:r>
              <a:rPr lang="en-GB" altLang="pl-PL" sz="700" b="1" dirty="0" smtClean="0">
                <a:solidFill>
                  <a:srgbClr val="CF2240"/>
                </a:solidFill>
                <a:latin typeface="Calibri" panose="020F0502020204030204" pitchFamily="34" charset="0"/>
              </a:rPr>
              <a:t>DRK</a:t>
            </a:r>
            <a:endParaRPr lang="en-GB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5184000" y="5337264"/>
            <a:ext cx="1188000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err="1" smtClean="0">
                <a:latin typeface="Calibri" panose="020F0502020204030204" pitchFamily="34" charset="0"/>
              </a:rPr>
              <a:t>Informatization</a:t>
            </a:r>
            <a:r>
              <a:rPr lang="en-GB" altLang="pl-PL" sz="700" dirty="0" smtClean="0">
                <a:latin typeface="Calibri" panose="020F0502020204030204" pitchFamily="34" charset="0"/>
              </a:rPr>
              <a:t> Technology Management Department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DZI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9000000" y="396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solidFill>
                  <a:srgbClr val="CF2240"/>
                </a:solidFill>
                <a:latin typeface="Calibri" panose="020F0502020204030204" pitchFamily="34" charset="0"/>
              </a:rPr>
              <a:t> Department of Toll Collection </a:t>
            </a:r>
          </a:p>
          <a:p>
            <a:pPr eaLnBrk="1" hangingPunct="1"/>
            <a:r>
              <a:rPr lang="en-GB" altLang="pl-PL" sz="700" b="1" dirty="0" smtClean="0">
                <a:solidFill>
                  <a:srgbClr val="CF2240"/>
                </a:solidFill>
                <a:latin typeface="Calibri" panose="020F0502020204030204" pitchFamily="34" charset="0"/>
              </a:rPr>
              <a:t>DPO</a:t>
            </a:r>
            <a:endParaRPr lang="en-GB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9000000" y="288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solidFill>
                  <a:srgbClr val="CF2240"/>
                </a:solidFill>
                <a:latin typeface="Calibri" panose="020F0502020204030204" pitchFamily="34" charset="0"/>
              </a:rPr>
              <a:t> Data Analytics Department</a:t>
            </a:r>
          </a:p>
          <a:p>
            <a:pPr eaLnBrk="1" hangingPunct="1"/>
            <a:r>
              <a:rPr lang="en-GB" altLang="pl-PL" sz="700" b="1" dirty="0" smtClean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  <a:endParaRPr lang="en-GB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2642400" y="234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en-GB" altLang="pl-PL" sz="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Tax Analysis Department </a:t>
            </a:r>
          </a:p>
          <a:p>
            <a:pPr eaLnBrk="1" hangingPunct="1"/>
            <a:r>
              <a:rPr lang="en-GB" altLang="pl-PL" sz="7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en-GB" altLang="pl-PL" sz="7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9000000" y="342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solidFill>
                  <a:srgbClr val="CF2240"/>
                </a:solidFill>
                <a:latin typeface="Calibri" panose="020F0502020204030204" pitchFamily="34" charset="0"/>
              </a:rPr>
              <a:t>Department for Supervision of the Controls</a:t>
            </a:r>
          </a:p>
          <a:p>
            <a:pPr eaLnBrk="1" hangingPunct="1"/>
            <a:r>
              <a:rPr lang="en-GB" altLang="pl-PL" sz="700" b="1" dirty="0" smtClean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  <a:endParaRPr lang="en-GB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6455058" y="47612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solidFill>
                  <a:srgbClr val="CF2240"/>
                </a:solidFill>
                <a:latin typeface="Calibri" panose="020F0502020204030204" pitchFamily="34" charset="0"/>
              </a:rPr>
              <a:t>Organization of the National Revenue Administration Department</a:t>
            </a:r>
          </a:p>
          <a:p>
            <a:pPr eaLnBrk="1" hangingPunct="1"/>
            <a:r>
              <a:rPr lang="en-GB" altLang="pl-PL" sz="700" b="1" dirty="0" smtClean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  <a:endParaRPr lang="en-GB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7729200" y="396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solidFill>
                  <a:srgbClr val="CF2240"/>
                </a:solidFill>
                <a:latin typeface="Calibri" panose="020F0502020204030204" pitchFamily="34" charset="0"/>
              </a:rPr>
              <a:t>Tax Certification Department</a:t>
            </a:r>
          </a:p>
          <a:p>
            <a:pPr eaLnBrk="1" hangingPunct="1"/>
            <a:r>
              <a:rPr lang="en-GB" altLang="pl-PL" sz="700" b="1" dirty="0" smtClean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en-GB" altLang="pl-PL" sz="700" dirty="0" smtClean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  <a:endParaRPr lang="en-GB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108000" y="1260085"/>
            <a:ext cx="1188000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altLang="pl-PL" sz="9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State</a:t>
            </a:r>
          </a:p>
          <a:p>
            <a:r>
              <a:rPr lang="en-GB" altLang="pl-PL" sz="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Artur Soboń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108000" y="396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latin typeface="Calibri" panose="020F0502020204030204" pitchFamily="34" charset="0"/>
              </a:rPr>
              <a:t>Tax Policy Department</a:t>
            </a:r>
          </a:p>
          <a:p>
            <a:pPr eaLnBrk="1" hangingPunct="1"/>
            <a:r>
              <a:rPr lang="en-GB" altLang="pl-PL" sz="700" b="1" dirty="0" smtClean="0">
                <a:latin typeface="Calibri" panose="020F0502020204030204" pitchFamily="34" charset="0"/>
              </a:rPr>
              <a:t>DSP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6552000" y="3112915"/>
            <a:ext cx="972000" cy="38808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50" i="1" dirty="0" smtClean="0">
                <a:latin typeface="Calibri" panose="020F0502020204030204" pitchFamily="34" charset="0"/>
              </a:rPr>
              <a:t>with evaluation of information and promotion activities of the National Revenue Administration</a:t>
            </a:r>
            <a:endParaRPr lang="en-GB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180399" y="3609072"/>
            <a:ext cx="1188000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 smtClean="0">
                <a:solidFill>
                  <a:schemeClr val="tx1"/>
                </a:solidFill>
              </a:rPr>
              <a:t>Legal Department</a:t>
            </a:r>
          </a:p>
          <a:p>
            <a:r>
              <a:rPr lang="en-GB" altLang="pl-PL" sz="700" b="1" dirty="0" smtClean="0">
                <a:ln w="0"/>
                <a:solidFill>
                  <a:schemeClr val="tx1"/>
                </a:solidFill>
              </a:rPr>
              <a:t>PR</a:t>
            </a:r>
            <a:endParaRPr lang="en-GB" altLang="pl-PL" sz="7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6455058" y="5337264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smtClean="0">
                <a:solidFill>
                  <a:srgbClr val="CF2240"/>
                </a:solidFill>
                <a:latin typeface="Calibri" panose="020F0502020204030204" pitchFamily="34" charset="0"/>
              </a:rPr>
              <a:t>International Relations of the National Revenue Administration Department</a:t>
            </a:r>
          </a:p>
          <a:p>
            <a:pPr eaLnBrk="1" hangingPunct="1"/>
            <a:r>
              <a:rPr lang="en-GB" altLang="pl-PL" sz="700" dirty="0" smtClean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en-GB" altLang="pl-PL" sz="700" b="1" dirty="0" smtClean="0">
                <a:solidFill>
                  <a:srgbClr val="CF2240"/>
                </a:solidFill>
                <a:latin typeface="Calibri" panose="020F0502020204030204" pitchFamily="34" charset="0"/>
              </a:rPr>
              <a:t>DWK</a:t>
            </a:r>
            <a:endParaRPr lang="en-GB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87" name="Rectangle 342"/>
          <p:cNvSpPr>
            <a:spLocks noChangeArrowheads="1"/>
          </p:cNvSpPr>
          <p:nvPr/>
        </p:nvSpPr>
        <p:spPr bwMode="auto">
          <a:xfrm>
            <a:off x="2640524" y="1260000"/>
            <a:ext cx="1188000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sz="9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en-GB" sz="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Piotr Patkowski</a:t>
            </a:r>
          </a:p>
          <a:p>
            <a:endParaRPr lang="en-GB" sz="8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Łącznik prosty 2"/>
          <p:cNvCxnSpPr/>
          <p:nvPr/>
        </p:nvCxnSpPr>
        <p:spPr bwMode="auto">
          <a:xfrm>
            <a:off x="684000" y="1051200"/>
            <a:ext cx="8856000" cy="1483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/>
          <p:nvPr/>
        </p:nvCxnSpPr>
        <p:spPr bwMode="auto">
          <a:xfrm>
            <a:off x="1944000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5256000" y="894699"/>
            <a:ext cx="0" cy="16920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/>
          <p:nvPr/>
        </p:nvCxnSpPr>
        <p:spPr bwMode="auto">
          <a:xfrm>
            <a:off x="5777361" y="1051200"/>
            <a:ext cx="639" cy="360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Łącznik prosty 45"/>
          <p:cNvCxnSpPr>
            <a:cxnSpLocks/>
          </p:cNvCxnSpPr>
          <p:nvPr/>
        </p:nvCxnSpPr>
        <p:spPr bwMode="auto">
          <a:xfrm>
            <a:off x="8095828" y="1916832"/>
            <a:ext cx="0" cy="99909"/>
          </a:xfrm>
          <a:prstGeom prst="line">
            <a:avLst/>
          </a:prstGeom>
          <a:solidFill>
            <a:srgbClr val="FFFF99"/>
          </a:solidFill>
          <a:ln w="25400" cap="flat" cmpd="sng" algn="ctr">
            <a:solidFill>
              <a:srgbClr val="95DFB6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0" name="Łącznik prosty 119"/>
          <p:cNvCxnSpPr/>
          <p:nvPr/>
        </p:nvCxnSpPr>
        <p:spPr bwMode="auto">
          <a:xfrm>
            <a:off x="828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6552000" y="2519953"/>
            <a:ext cx="972000" cy="360046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except regulations determined in the Article 12d of the Act of 16 November 2016 - National Revenue Administration</a:t>
            </a:r>
            <a:endParaRPr lang="en-GB" sz="55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5310000" y="3104992"/>
            <a:ext cx="972000" cy="396008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50" i="1" dirty="0" smtClean="0">
                <a:latin typeface="Calibri" panose="020F0502020204030204" pitchFamily="34" charset="0"/>
              </a:rPr>
              <a:t>except evaluation of information and promotion activities of the National Revenue Administration</a:t>
            </a:r>
            <a:endParaRPr lang="en-GB" altLang="pl-PL" sz="550" i="1" dirty="0">
              <a:latin typeface="Calibri" panose="020F0502020204030204" pitchFamily="34" charset="0"/>
            </a:endParaRP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702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9535988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6455058" y="1260000"/>
            <a:ext cx="1188000" cy="100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Secretary of State</a:t>
            </a:r>
          </a:p>
          <a:p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Bartosz Zbaraszczuk</a:t>
            </a:r>
          </a:p>
          <a:p>
            <a:pPr>
              <a:spcBef>
                <a:spcPts val="600"/>
              </a:spcBef>
            </a:pPr>
            <a:r>
              <a:rPr lang="en-GB" sz="800" dirty="0" smtClean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the National Revenue Administration</a:t>
            </a:r>
            <a:endParaRPr lang="en-GB" sz="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Prostokąt 107"/>
          <p:cNvSpPr/>
          <p:nvPr/>
        </p:nvSpPr>
        <p:spPr bwMode="auto">
          <a:xfrm>
            <a:off x="7728882" y="1260000"/>
            <a:ext cx="1188000" cy="15476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Anna Chałupa</a:t>
            </a:r>
          </a:p>
          <a:p>
            <a:endParaRPr lang="en-GB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 smtClean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 smtClean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 smtClean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9000000" y="1260000"/>
            <a:ext cx="1188000" cy="15476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Mariusz Gojny</a:t>
            </a:r>
          </a:p>
          <a:p>
            <a:endParaRPr lang="en-GB" sz="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 smtClean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Rectangle 342"/>
          <p:cNvSpPr>
            <a:spLocks noChangeArrowheads="1"/>
          </p:cNvSpPr>
          <p:nvPr/>
        </p:nvSpPr>
        <p:spPr bwMode="auto">
          <a:xfrm>
            <a:off x="1368957" y="1260085"/>
            <a:ext cx="1188000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altLang="pl-PL" sz="9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State</a:t>
            </a:r>
          </a:p>
          <a:p>
            <a:r>
              <a:rPr lang="en-GB" altLang="pl-PL" sz="9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Sebastian Skuza</a:t>
            </a:r>
          </a:p>
          <a:p>
            <a:endParaRPr lang="en-GB" altLang="pl-PL" sz="8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2" name="Łącznik prosty 121"/>
          <p:cNvCxnSpPr/>
          <p:nvPr/>
        </p:nvCxnSpPr>
        <p:spPr bwMode="auto">
          <a:xfrm>
            <a:off x="684000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3" name="Łącznik prosty 122"/>
          <p:cNvCxnSpPr/>
          <p:nvPr/>
        </p:nvCxnSpPr>
        <p:spPr bwMode="auto">
          <a:xfrm>
            <a:off x="3204000" y="105276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5" name="Łącznik prosty 124"/>
          <p:cNvCxnSpPr/>
          <p:nvPr/>
        </p:nvCxnSpPr>
        <p:spPr bwMode="auto">
          <a:xfrm>
            <a:off x="4464000" y="1052736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Łącznik prosty 6"/>
          <p:cNvCxnSpPr>
            <a:cxnSpLocks/>
          </p:cNvCxnSpPr>
          <p:nvPr/>
        </p:nvCxnSpPr>
        <p:spPr bwMode="auto">
          <a:xfrm>
            <a:off x="7524000" y="1754631"/>
            <a:ext cx="2104360" cy="1742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8295620" y="1762259"/>
            <a:ext cx="7200" cy="411501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6" name="Łącznik prosty 95"/>
          <p:cNvCxnSpPr>
            <a:cxnSpLocks/>
          </p:cNvCxnSpPr>
          <p:nvPr/>
        </p:nvCxnSpPr>
        <p:spPr bwMode="auto">
          <a:xfrm flipH="1">
            <a:off x="9628002" y="1754631"/>
            <a:ext cx="358" cy="419129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5832000" y="2376000"/>
            <a:ext cx="1267191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 smtClean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  <a:endParaRPr lang="en-GB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5310000" y="2519953"/>
            <a:ext cx="972000" cy="360046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55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regulations determined in the Article 12d of the Act of 16 November 2016 - National Revenue Administration</a:t>
            </a:r>
            <a:endParaRPr lang="en-GB" sz="55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Prostokąt 126"/>
          <p:cNvSpPr/>
          <p:nvPr/>
        </p:nvSpPr>
        <p:spPr bwMode="auto">
          <a:xfrm>
            <a:off x="5777362" y="2996952"/>
            <a:ext cx="1598386" cy="134904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9" name="Prostokąt 128"/>
          <p:cNvSpPr/>
          <p:nvPr/>
        </p:nvSpPr>
        <p:spPr bwMode="auto">
          <a:xfrm>
            <a:off x="6300000" y="3104976"/>
            <a:ext cx="216000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  <a:endParaRPr kumimoji="0" lang="en-GB" sz="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2772000" y="1854278"/>
            <a:ext cx="936000" cy="215444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Discipline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512000" y="1800000"/>
            <a:ext cx="936000" cy="288147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Information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Prostokąt 103"/>
          <p:cNvSpPr/>
          <p:nvPr/>
        </p:nvSpPr>
        <p:spPr bwMode="auto">
          <a:xfrm>
            <a:off x="6300000" y="2484000"/>
            <a:ext cx="198422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 smtClean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kumimoji="0" lang="en-GB" sz="700" b="1" i="0" u="none" strike="noStrike" cap="none" normalizeH="0" baseline="0" dirty="0">
              <a:ln>
                <a:noFill/>
              </a:ln>
              <a:solidFill>
                <a:srgbClr val="CF224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0" name="Łącznik prosty 19"/>
          <p:cNvCxnSpPr/>
          <p:nvPr/>
        </p:nvCxnSpPr>
        <p:spPr bwMode="auto">
          <a:xfrm>
            <a:off x="2700000" y="1951200"/>
            <a:ext cx="19438" cy="3204000"/>
          </a:xfrm>
          <a:prstGeom prst="line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Łącznik prosty 22"/>
          <p:cNvCxnSpPr/>
          <p:nvPr/>
        </p:nvCxnSpPr>
        <p:spPr bwMode="auto">
          <a:xfrm>
            <a:off x="2700000" y="1962000"/>
            <a:ext cx="90000" cy="0"/>
          </a:xfrm>
          <a:prstGeom prst="line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5" name="Łącznik prosty ze strzałką 24"/>
          <p:cNvCxnSpPr/>
          <p:nvPr/>
        </p:nvCxnSpPr>
        <p:spPr bwMode="auto">
          <a:xfrm flipV="1">
            <a:off x="2718000" y="5161912"/>
            <a:ext cx="108000" cy="0"/>
          </a:xfrm>
          <a:prstGeom prst="straightConnector1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1" name="Łącznik prosty 100"/>
          <p:cNvCxnSpPr/>
          <p:nvPr/>
        </p:nvCxnSpPr>
        <p:spPr bwMode="auto">
          <a:xfrm>
            <a:off x="1429200" y="1962000"/>
            <a:ext cx="93600" cy="0"/>
          </a:xfrm>
          <a:prstGeom prst="line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5" name="Łącznik prosty 104"/>
          <p:cNvCxnSpPr/>
          <p:nvPr/>
        </p:nvCxnSpPr>
        <p:spPr bwMode="auto">
          <a:xfrm>
            <a:off x="1427476" y="1951200"/>
            <a:ext cx="24" cy="4356000"/>
          </a:xfrm>
          <a:prstGeom prst="line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6" name="Łącznik prosty ze strzałką 105"/>
          <p:cNvCxnSpPr/>
          <p:nvPr/>
        </p:nvCxnSpPr>
        <p:spPr bwMode="auto">
          <a:xfrm flipV="1">
            <a:off x="1418400" y="6310800"/>
            <a:ext cx="108000" cy="0"/>
          </a:xfrm>
          <a:prstGeom prst="straightConnector1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D4F992F-09A8-4BCD-8E9F-8D0A2ACBDFD0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19818</TotalTime>
  <Words>367</Words>
  <Application>Microsoft Office PowerPoint</Application>
  <PresentationFormat>Slajdy 35 mm</PresentationFormat>
  <Paragraphs>140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angielskim</dc:title>
  <dc:creator/>
  <cp:lastModifiedBy>Waniek Michał</cp:lastModifiedBy>
  <cp:revision>1743</cp:revision>
  <cp:lastPrinted>2023-05-26T11:12:36Z</cp:lastPrinted>
  <dcterms:created xsi:type="dcterms:W3CDTF">2006-06-26T12:00:33Z</dcterms:created>
  <dcterms:modified xsi:type="dcterms:W3CDTF">2023-06-01T13:16:31Z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