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4"/>
  </p:sldMasterIdLst>
  <p:notesMasterIdLst>
    <p:notesMasterId r:id="rId6"/>
  </p:notesMasterIdLst>
  <p:handoutMasterIdLst>
    <p:handoutMasterId r:id="rId7"/>
  </p:handoutMasterIdLst>
  <p:sldIdLst>
    <p:sldId id="491" r:id="rId5"/>
  </p:sldIdLst>
  <p:sldSz cx="10287000" cy="6858000" type="35mm"/>
  <p:notesSz cx="6797675" cy="9874250"/>
  <p:defaultTextStyle>
    <a:defPPr>
      <a:defRPr lang="pl-PL"/>
    </a:defPPr>
    <a:lvl1pPr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09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10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EED9"/>
    <a:srgbClr val="95DFB6"/>
    <a:srgbClr val="00823B"/>
    <a:srgbClr val="CF2240"/>
    <a:srgbClr val="BDEBD2"/>
    <a:srgbClr val="00FF99"/>
    <a:srgbClr val="99FF99"/>
    <a:srgbClr val="FFFFFF"/>
    <a:srgbClr val="009644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4859" autoAdjust="0"/>
    <p:restoredTop sz="92792" autoAdjust="0"/>
  </p:normalViewPr>
  <p:slideViewPr>
    <p:cSldViewPr>
      <p:cViewPr varScale="1">
        <p:scale>
          <a:sx n="145" d="100"/>
          <a:sy n="145" d="100"/>
        </p:scale>
        <p:origin x="2706" y="126"/>
      </p:cViewPr>
      <p:guideLst/>
    </p:cSldViewPr>
  </p:slideViewPr>
  <p:outlineViewPr>
    <p:cViewPr>
      <p:scale>
        <a:sx n="66" d="100"/>
        <a:sy n="66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790" y="-108"/>
      </p:cViewPr>
      <p:guideLst>
        <p:guide orient="horz" pos="3094"/>
        <p:guide pos="2119"/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377" y="0"/>
            <a:ext cx="2946301" cy="4937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t" anchorCtr="0" compatLnSpc="1">
            <a:prstTxWarp prst="textNoShape">
              <a:avLst/>
            </a:prstTxWarp>
          </a:bodyPr>
          <a:lstStyle>
            <a:lvl1pPr algn="r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l" defTabSz="913323" eaLnBrk="1" hangingPunct="1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377" y="9380538"/>
            <a:ext cx="2946301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33" tIns="45666" rIns="91333" bIns="45666" numCol="1" anchor="b" anchorCtr="0" compatLnSpc="1">
            <a:prstTxWarp prst="textNoShape">
              <a:avLst/>
            </a:prstTxWarp>
          </a:bodyPr>
          <a:lstStyle>
            <a:lvl1pPr algn="r" defTabSz="913258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6E960AE4-2351-4AE0-A840-FF64DCB05B9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603256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1"/>
            <a:ext cx="2919021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27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3865817" y="1"/>
            <a:ext cx="2919020" cy="512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>
            <a:lvl1pPr algn="r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100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71513" y="736600"/>
            <a:ext cx="5514975" cy="3676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80229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77796" y="4705351"/>
            <a:ext cx="5030857" cy="441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180230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9410702"/>
            <a:ext cx="2919021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l" defTabSz="881219" eaLnBrk="1" hangingPunct="1">
              <a:defRPr sz="1200" b="1">
                <a:latin typeface="Times New Roman" pitchFamily="18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80231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65817" y="9410702"/>
            <a:ext cx="2919020" cy="44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8139" tIns="44071" rIns="88139" bIns="44071" numCol="1" anchor="b" anchorCtr="0" compatLnSpc="1">
            <a:prstTxWarp prst="textNoShape">
              <a:avLst/>
            </a:prstTxWarp>
          </a:bodyPr>
          <a:lstStyle>
            <a:lvl1pPr algn="r" defTabSz="879670" eaLnBrk="1" hangingPunct="1">
              <a:defRPr sz="1200" b="1">
                <a:latin typeface="Times New Roman" panose="02020603050405020304" pitchFamily="18" charset="0"/>
              </a:defRPr>
            </a:lvl1pPr>
          </a:lstStyle>
          <a:p>
            <a:fld id="{26FB2269-152C-4AB6-80C3-429635D446E7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39924648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FB2269-152C-4AB6-80C3-429635D446E7}" type="slidenum">
              <a:rPr lang="pl-PL" altLang="pl-PL" smtClean="0"/>
              <a:pPr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3175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586663" y="6399213"/>
            <a:ext cx="2700337" cy="45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l-PL" altLang="pl-PL" sz="800" b="1"/>
              <a:t>Opracowano </a:t>
            </a:r>
            <a:br>
              <a:rPr lang="pl-PL" altLang="pl-PL" sz="800" b="1"/>
            </a:br>
            <a:r>
              <a:rPr lang="pl-PL" altLang="pl-PL" sz="800" b="1"/>
              <a:t>w Biurze Dyrektora Generalnego</a:t>
            </a:r>
            <a:br>
              <a:rPr lang="pl-PL" altLang="pl-PL" sz="800" b="1"/>
            </a:br>
            <a:r>
              <a:rPr lang="pl-PL" altLang="pl-PL" sz="800" b="1"/>
              <a:t>25 lutego 2013  r.</a:t>
            </a:r>
          </a:p>
        </p:txBody>
      </p:sp>
      <p:sp>
        <p:nvSpPr>
          <p:cNvPr id="4935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57250" y="1371600"/>
            <a:ext cx="8658225" cy="2057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4935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57250" y="3765550"/>
            <a:ext cx="8658225" cy="2057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14350" y="6248400"/>
            <a:ext cx="24003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664450" y="6237288"/>
            <a:ext cx="2400300" cy="457200"/>
          </a:xfrm>
        </p:spPr>
        <p:txBody>
          <a:bodyPr/>
          <a:lstStyle>
            <a:lvl1pPr>
              <a:defRPr b="1"/>
            </a:lvl1pPr>
          </a:lstStyle>
          <a:p>
            <a:fld id="{2CA3BF0A-9BBA-4326-95E5-9AA5BBE737B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026099086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985525-BBBC-46F2-9F66-7F03616DD9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17160536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7458075" y="533400"/>
            <a:ext cx="2314575" cy="5597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514350" y="533400"/>
            <a:ext cx="6791325" cy="5597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C50E5C-521E-46B5-8118-F95C510BFFB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193364011"/>
      </p:ext>
    </p:extLst>
  </p:cSld>
  <p:clrMapOvr>
    <a:masterClrMapping/>
  </p:clrMapOvr>
  <p:transition spd="med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7B09E6-3CF3-4C03-87A0-E6552DD31281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426323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4336AD-3836-4575-8EEB-44D12C6A673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95773413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51435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219700" y="1828800"/>
            <a:ext cx="455295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340A26-705D-4F7E-8DAB-9B913BED62E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48021839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08588-E6F1-4F8E-9D36-BC6FC6612E8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26919498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50B0A7-ECBC-4B7C-936E-42FBA1F5EEAD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087685097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D73EC6-D734-4386-A9B5-E7A9CAA6E7B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576970693"/>
      </p:ext>
    </p:extLst>
  </p:cSld>
  <p:clrMapOvr>
    <a:masterClrMapping/>
  </p:clrMapOvr>
  <p:transition spd="med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911D87-161A-42FA-9344-80FF1A91246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292171274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2CB7EB-370C-4094-9090-748DCCC45CC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93506899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14350" y="533400"/>
            <a:ext cx="92583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14350" y="1828800"/>
            <a:ext cx="9258300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49254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14350" y="6248400"/>
            <a:ext cx="1885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49255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248400"/>
            <a:ext cx="21431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/>
            </a:lvl1pPr>
          </a:lstStyle>
          <a:p>
            <a:fld id="{75F185C5-E5F7-484B-9391-3E21A08CAE3D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0" r:id="rId1"/>
    <p:sldLayoutId id="2147484680" r:id="rId2"/>
    <p:sldLayoutId id="2147484681" r:id="rId3"/>
    <p:sldLayoutId id="2147484682" r:id="rId4"/>
    <p:sldLayoutId id="2147484683" r:id="rId5"/>
    <p:sldLayoutId id="2147484684" r:id="rId6"/>
    <p:sldLayoutId id="2147484685" r:id="rId7"/>
    <p:sldLayoutId id="2147484686" r:id="rId8"/>
    <p:sldLayoutId id="2147484687" r:id="rId9"/>
    <p:sldLayoutId id="2147484688" r:id="rId10"/>
    <p:sldLayoutId id="2147484689" r:id="rId11"/>
  </p:sldLayoutIdLst>
  <p:transition spd="med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469900" indent="-469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panose="05000000000000000000" pitchFamily="2" charset="2"/>
        <a:buChar char="o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</a:defRPr>
      </a:lvl2pPr>
      <a:lvl3pPr marL="1377950" indent="-468313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o"/>
        <a:defRPr sz="2400">
          <a:solidFill>
            <a:schemeClr val="tx1"/>
          </a:solidFill>
          <a:latin typeface="+mn-lt"/>
        </a:defRPr>
      </a:lvl3pPr>
      <a:lvl4pPr marL="1827213" indent="-4381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</a:defRPr>
      </a:lvl4pPr>
      <a:lvl5pPr marL="2297113" indent="-46831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o"/>
        <a:defRPr sz="2000">
          <a:solidFill>
            <a:schemeClr val="tx1"/>
          </a:solidFill>
          <a:latin typeface="+mn-lt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o"/>
        <a:defRPr sz="20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Text Box 345"/>
          <p:cNvSpPr txBox="1">
            <a:spLocks noChangeArrowheads="1"/>
          </p:cNvSpPr>
          <p:nvPr/>
        </p:nvSpPr>
        <p:spPr bwMode="auto">
          <a:xfrm>
            <a:off x="4634361" y="2961000"/>
            <a:ext cx="2997638" cy="576280"/>
          </a:xfrm>
          <a:prstGeom prst="rect">
            <a:avLst/>
          </a:prstGeom>
          <a:solidFill>
            <a:srgbClr val="FFFFFF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defPPr>
              <a:defRPr lang="pl-PL"/>
            </a:defPPr>
            <a:lvl1pPr>
              <a:spcBef>
                <a:spcPts val="0"/>
              </a:spcBef>
              <a:defRPr sz="7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GB" altLang="pl-PL" b="1" dirty="0"/>
          </a:p>
        </p:txBody>
      </p:sp>
      <p:sp>
        <p:nvSpPr>
          <p:cNvPr id="3076" name="Rectangle 257"/>
          <p:cNvSpPr>
            <a:spLocks noChangeArrowheads="1"/>
          </p:cNvSpPr>
          <p:nvPr/>
        </p:nvSpPr>
        <p:spPr bwMode="auto">
          <a:xfrm>
            <a:off x="4625074" y="2340000"/>
            <a:ext cx="3006926" cy="58472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0" tIns="36000" rIns="0" bIns="0" anchor="t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Aft>
                <a:spcPts val="2400"/>
              </a:spcAft>
            </a:pPr>
            <a:endParaRPr lang="en-GB" altLang="pl-PL" sz="700" b="1" dirty="0">
              <a:blipFill>
                <a:blip r:embed="rId3"/>
                <a:tile tx="0" ty="0" sx="100000" sy="100000" flip="none" algn="tl"/>
              </a:blipFill>
            </a:endParaRPr>
          </a:p>
        </p:txBody>
      </p:sp>
      <p:sp>
        <p:nvSpPr>
          <p:cNvPr id="5" name="pole tekstowe 4"/>
          <p:cNvSpPr txBox="1"/>
          <p:nvPr/>
        </p:nvSpPr>
        <p:spPr>
          <a:xfrm>
            <a:off x="6367180" y="2169296"/>
            <a:ext cx="3924000" cy="246221"/>
          </a:xfrm>
          <a:prstGeom prst="rect">
            <a:avLst/>
          </a:prstGeom>
          <a:solidFill>
            <a:schemeClr val="bg1">
              <a:lumMod val="85000"/>
              <a:alpha val="37000"/>
            </a:schemeClr>
          </a:solidFill>
          <a:ln w="38100">
            <a:noFill/>
          </a:ln>
          <a:effectLst>
            <a:softEdge rad="50800"/>
          </a:effectLst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075" name="Rectangle 256"/>
          <p:cNvSpPr>
            <a:spLocks noChangeArrowheads="1"/>
          </p:cNvSpPr>
          <p:nvPr/>
        </p:nvSpPr>
        <p:spPr bwMode="auto">
          <a:xfrm>
            <a:off x="3148986" y="2887047"/>
            <a:ext cx="1393288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General Director’s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BDG</a:t>
            </a:r>
          </a:p>
        </p:txBody>
      </p:sp>
      <p:sp>
        <p:nvSpPr>
          <p:cNvPr id="3079" name="Rectangle 260"/>
          <p:cNvSpPr>
            <a:spLocks noChangeArrowheads="1"/>
          </p:cNvSpPr>
          <p:nvPr/>
        </p:nvSpPr>
        <p:spPr bwMode="auto">
          <a:xfrm>
            <a:off x="518265" y="559333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Paying Authority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 IP</a:t>
            </a:r>
          </a:p>
        </p:txBody>
      </p:sp>
      <p:sp>
        <p:nvSpPr>
          <p:cNvPr id="3081" name="Rectangle 262"/>
          <p:cNvSpPr>
            <a:spLocks noChangeArrowheads="1"/>
          </p:cNvSpPr>
          <p:nvPr/>
        </p:nvSpPr>
        <p:spPr bwMode="auto">
          <a:xfrm>
            <a:off x="527852" y="2347305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State Budget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BP</a:t>
            </a:r>
          </a:p>
        </p:txBody>
      </p:sp>
      <p:sp>
        <p:nvSpPr>
          <p:cNvPr id="3082" name="Rectangle 263"/>
          <p:cNvSpPr>
            <a:spLocks noChangeArrowheads="1"/>
          </p:cNvSpPr>
          <p:nvPr/>
        </p:nvSpPr>
        <p:spPr bwMode="auto">
          <a:xfrm>
            <a:off x="534988" y="3981475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Economy Financing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FG</a:t>
            </a:r>
          </a:p>
        </p:txBody>
      </p:sp>
      <p:sp>
        <p:nvSpPr>
          <p:cNvPr id="3083" name="Rectangle 265"/>
          <p:cNvSpPr>
            <a:spLocks noChangeArrowheads="1"/>
          </p:cNvSpPr>
          <p:nvPr/>
        </p:nvSpPr>
        <p:spPr bwMode="auto">
          <a:xfrm>
            <a:off x="534988" y="45272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Local Government Finances Department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</a:t>
            </a:r>
            <a:r>
              <a:rPr lang="en-GB" altLang="pl-PL" sz="700" b="1" dirty="0">
                <a:latin typeface="Calibri" panose="020F0502020204030204" pitchFamily="34" charset="0"/>
              </a:rPr>
              <a:t>ST</a:t>
            </a:r>
          </a:p>
        </p:txBody>
      </p:sp>
      <p:sp>
        <p:nvSpPr>
          <p:cNvPr id="3084" name="Rectangle 266"/>
          <p:cNvSpPr>
            <a:spLocks noChangeArrowheads="1"/>
          </p:cNvSpPr>
          <p:nvPr/>
        </p:nvSpPr>
        <p:spPr bwMode="auto">
          <a:xfrm>
            <a:off x="1827319" y="50536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Goods and Services Tax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PT</a:t>
            </a:r>
          </a:p>
        </p:txBody>
      </p:sp>
      <p:sp>
        <p:nvSpPr>
          <p:cNvPr id="3086" name="Rectangle 268"/>
          <p:cNvSpPr>
            <a:spLocks noChangeArrowheads="1"/>
          </p:cNvSpPr>
          <p:nvPr/>
        </p:nvSpPr>
        <p:spPr bwMode="auto">
          <a:xfrm>
            <a:off x="1827319" y="288461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Economic Policy Support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PG</a:t>
            </a:r>
          </a:p>
        </p:txBody>
      </p:sp>
      <p:sp>
        <p:nvSpPr>
          <p:cNvPr id="3087" name="Rectangle 269"/>
          <p:cNvSpPr>
            <a:spLocks noChangeArrowheads="1"/>
          </p:cNvSpPr>
          <p:nvPr/>
        </p:nvSpPr>
        <p:spPr bwMode="auto">
          <a:xfrm>
            <a:off x="3163412" y="2347047"/>
            <a:ext cx="1378862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Administrative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BAD</a:t>
            </a:r>
          </a:p>
        </p:txBody>
      </p:sp>
      <p:sp>
        <p:nvSpPr>
          <p:cNvPr id="3088" name="Rectangle 270"/>
          <p:cNvSpPr>
            <a:spLocks noChangeArrowheads="1"/>
          </p:cNvSpPr>
          <p:nvPr/>
        </p:nvSpPr>
        <p:spPr bwMode="auto">
          <a:xfrm>
            <a:off x="3150777" y="4509377"/>
            <a:ext cx="1379645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Finances and Accounting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FK</a:t>
            </a:r>
          </a:p>
        </p:txBody>
      </p:sp>
      <p:sp>
        <p:nvSpPr>
          <p:cNvPr id="3089" name="Text Box 271"/>
          <p:cNvSpPr txBox="1">
            <a:spLocks noChangeArrowheads="1"/>
          </p:cNvSpPr>
          <p:nvPr/>
        </p:nvSpPr>
        <p:spPr bwMode="auto">
          <a:xfrm>
            <a:off x="4631658" y="4724704"/>
            <a:ext cx="1492012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International Cooperation </a:t>
            </a:r>
            <a:endParaRPr lang="pl-PL" altLang="pl-PL" sz="700" dirty="0">
              <a:latin typeface="Calibri" panose="020F0502020204030204" pitchFamily="34" charset="0"/>
            </a:endParaRP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WM</a:t>
            </a:r>
          </a:p>
        </p:txBody>
      </p:sp>
      <p:sp>
        <p:nvSpPr>
          <p:cNvPr id="3091" name="Text Box 274"/>
          <p:cNvSpPr txBox="1">
            <a:spLocks noChangeArrowheads="1"/>
          </p:cNvSpPr>
          <p:nvPr/>
        </p:nvSpPr>
        <p:spPr bwMode="auto">
          <a:xfrm>
            <a:off x="6261911" y="4185136"/>
            <a:ext cx="1381147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Customs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DC</a:t>
            </a:r>
          </a:p>
        </p:txBody>
      </p:sp>
      <p:sp>
        <p:nvSpPr>
          <p:cNvPr id="3092" name="Text Box 275"/>
          <p:cNvSpPr txBox="1">
            <a:spLocks noChangeArrowheads="1"/>
          </p:cNvSpPr>
          <p:nvPr/>
        </p:nvSpPr>
        <p:spPr bwMode="auto">
          <a:xfrm>
            <a:off x="7729200" y="450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Tax Collection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DPP</a:t>
            </a:r>
          </a:p>
        </p:txBody>
      </p:sp>
      <p:sp>
        <p:nvSpPr>
          <p:cNvPr id="3093" name="Rectangle 277"/>
          <p:cNvSpPr>
            <a:spLocks noChangeArrowheads="1"/>
          </p:cNvSpPr>
          <p:nvPr/>
        </p:nvSpPr>
        <p:spPr bwMode="auto">
          <a:xfrm>
            <a:off x="1820189" y="3440697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Public Finance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Discipline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BDF</a:t>
            </a:r>
          </a:p>
        </p:txBody>
      </p:sp>
      <p:sp>
        <p:nvSpPr>
          <p:cNvPr id="3095" name="Rectangle 279"/>
          <p:cNvSpPr>
            <a:spLocks noChangeArrowheads="1"/>
          </p:cNvSpPr>
          <p:nvPr/>
        </p:nvSpPr>
        <p:spPr bwMode="auto">
          <a:xfrm>
            <a:off x="3142669" y="3967047"/>
            <a:ext cx="1387754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Security and Data Protection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DB</a:t>
            </a:r>
          </a:p>
        </p:txBody>
      </p:sp>
      <p:sp>
        <p:nvSpPr>
          <p:cNvPr id="3096" name="Rectangle 280"/>
          <p:cNvSpPr>
            <a:spLocks noChangeArrowheads="1"/>
          </p:cNvSpPr>
          <p:nvPr/>
        </p:nvSpPr>
        <p:spPr bwMode="auto">
          <a:xfrm>
            <a:off x="7729200" y="288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Audit</a:t>
            </a:r>
          </a:p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of Public Funds </a:t>
            </a:r>
          </a:p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DAS</a:t>
            </a:r>
            <a:endParaRPr lang="en-GB" altLang="pl-PL" sz="700" i="1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3099" name="Rectangle 285"/>
          <p:cNvSpPr>
            <a:spLocks noChangeArrowheads="1"/>
          </p:cNvSpPr>
          <p:nvPr/>
        </p:nvSpPr>
        <p:spPr bwMode="auto">
          <a:xfrm>
            <a:off x="534988" y="6120000"/>
            <a:ext cx="1188000" cy="468000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  <a:ln w="3175">
            <a:solidFill>
              <a:schemeClr val="dk1">
                <a:alpha val="80000"/>
              </a:schemeClr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Department of Financial Information 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 IF</a:t>
            </a:r>
          </a:p>
        </p:txBody>
      </p:sp>
      <p:sp>
        <p:nvSpPr>
          <p:cNvPr id="3101" name="Rectangle 291"/>
          <p:cNvSpPr>
            <a:spLocks noChangeArrowheads="1"/>
          </p:cNvSpPr>
          <p:nvPr/>
        </p:nvSpPr>
        <p:spPr bwMode="auto">
          <a:xfrm>
            <a:off x="534988" y="3441745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Budget Zone Financing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FS</a:t>
            </a:r>
          </a:p>
        </p:txBody>
      </p:sp>
      <p:sp>
        <p:nvSpPr>
          <p:cNvPr id="3102" name="Text Box 293"/>
          <p:cNvSpPr txBox="1">
            <a:spLocks noChangeArrowheads="1"/>
          </p:cNvSpPr>
          <p:nvPr/>
        </p:nvSpPr>
        <p:spPr bwMode="auto">
          <a:xfrm>
            <a:off x="1827319" y="3981475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Excise Duty and Gambling Department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 </a:t>
            </a:r>
            <a:r>
              <a:rPr lang="en-GB" altLang="pl-PL" sz="700" b="1" dirty="0">
                <a:latin typeface="Calibri" panose="020F0502020204030204" pitchFamily="34" charset="0"/>
              </a:rPr>
              <a:t>DAG</a:t>
            </a:r>
          </a:p>
        </p:txBody>
      </p:sp>
      <p:sp>
        <p:nvSpPr>
          <p:cNvPr id="3103" name="Text Box 294"/>
          <p:cNvSpPr txBox="1">
            <a:spLocks noChangeArrowheads="1"/>
          </p:cNvSpPr>
          <p:nvPr/>
        </p:nvSpPr>
        <p:spPr bwMode="auto">
          <a:xfrm>
            <a:off x="1827319" y="452126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Income Taxes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DD</a:t>
            </a:r>
          </a:p>
        </p:txBody>
      </p:sp>
      <p:sp>
        <p:nvSpPr>
          <p:cNvPr id="3106" name="Rectangle 300"/>
          <p:cNvSpPr>
            <a:spLocks noChangeArrowheads="1"/>
          </p:cNvSpPr>
          <p:nvPr/>
        </p:nvSpPr>
        <p:spPr bwMode="auto">
          <a:xfrm>
            <a:off x="534988" y="2894525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Public Debt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DP</a:t>
            </a:r>
          </a:p>
        </p:txBody>
      </p:sp>
      <p:sp>
        <p:nvSpPr>
          <p:cNvPr id="3107" name="Rectangle 307"/>
          <p:cNvSpPr>
            <a:spLocks noChangeArrowheads="1"/>
          </p:cNvSpPr>
          <p:nvPr/>
        </p:nvSpPr>
        <p:spPr bwMode="auto">
          <a:xfrm>
            <a:off x="3163412" y="1260000"/>
            <a:ext cx="1378887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en-GB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Director General</a:t>
            </a:r>
          </a:p>
          <a:p>
            <a:r>
              <a:rPr lang="en-GB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Katarzyna Szweda</a:t>
            </a:r>
          </a:p>
        </p:txBody>
      </p:sp>
      <p:sp>
        <p:nvSpPr>
          <p:cNvPr id="3113" name="Text Box 295"/>
          <p:cNvSpPr txBox="1">
            <a:spLocks noChangeArrowheads="1"/>
          </p:cNvSpPr>
          <p:nvPr/>
        </p:nvSpPr>
        <p:spPr bwMode="auto">
          <a:xfrm>
            <a:off x="3182564" y="6462014"/>
            <a:ext cx="1347855" cy="294090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pl-PL"/>
            </a:defPPr>
            <a:lvl1pPr eaLnBrk="1" hangingPunct="1">
              <a:spcBef>
                <a:spcPts val="600"/>
              </a:spcBef>
              <a:defRPr sz="700" i="1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pl-PL" dirty="0"/>
              <a:t>Commissioner for Protection of Classified Information</a:t>
            </a:r>
          </a:p>
        </p:txBody>
      </p:sp>
      <p:sp>
        <p:nvSpPr>
          <p:cNvPr id="3115" name="Rectangle 331"/>
          <p:cNvSpPr>
            <a:spLocks noChangeArrowheads="1"/>
          </p:cNvSpPr>
          <p:nvPr/>
        </p:nvSpPr>
        <p:spPr bwMode="auto">
          <a:xfrm>
            <a:off x="527852" y="505360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Guarantee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DG</a:t>
            </a:r>
          </a:p>
        </p:txBody>
      </p:sp>
      <p:sp>
        <p:nvSpPr>
          <p:cNvPr id="3119" name="Text Box 317"/>
          <p:cNvSpPr txBox="1">
            <a:spLocks noChangeArrowheads="1"/>
          </p:cNvSpPr>
          <p:nvPr/>
        </p:nvSpPr>
        <p:spPr bwMode="auto">
          <a:xfrm>
            <a:off x="1816648" y="2347305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Macroeconomic Policy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PM</a:t>
            </a:r>
          </a:p>
        </p:txBody>
      </p:sp>
      <p:sp>
        <p:nvSpPr>
          <p:cNvPr id="3120" name="Rectangle 331"/>
          <p:cNvSpPr>
            <a:spLocks noChangeArrowheads="1"/>
          </p:cNvSpPr>
          <p:nvPr/>
        </p:nvSpPr>
        <p:spPr bwMode="auto">
          <a:xfrm>
            <a:off x="4631658" y="5822736"/>
            <a:ext cx="1491988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Financial Market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Development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FN</a:t>
            </a:r>
          </a:p>
        </p:txBody>
      </p:sp>
      <p:sp>
        <p:nvSpPr>
          <p:cNvPr id="62" name="Rectangle 277"/>
          <p:cNvSpPr>
            <a:spLocks noChangeArrowheads="1"/>
          </p:cNvSpPr>
          <p:nvPr/>
        </p:nvSpPr>
        <p:spPr bwMode="auto">
          <a:xfrm>
            <a:off x="3182565" y="6127108"/>
            <a:ext cx="1347856" cy="256417"/>
          </a:xfrm>
          <a:prstGeom prst="rect">
            <a:avLst/>
          </a:prstGeom>
          <a:solidFill>
            <a:schemeClr val="bg1"/>
          </a:solidFill>
          <a:ln w="1270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spcBef>
                <a:spcPts val="600"/>
              </a:spcBef>
            </a:pPr>
            <a:r>
              <a:rPr lang="en-GB" sz="700" i="1" dirty="0">
                <a:solidFill>
                  <a:schemeClr val="tx1"/>
                </a:solidFill>
                <a:latin typeface="Calibri" panose="020F0502020204030204" pitchFamily="34" charset="0"/>
              </a:rPr>
              <a:t>Accounting Standards Committee</a:t>
            </a:r>
          </a:p>
        </p:txBody>
      </p:sp>
      <p:sp>
        <p:nvSpPr>
          <p:cNvPr id="3133" name="Text Box 317"/>
          <p:cNvSpPr txBox="1">
            <a:spLocks noChangeArrowheads="1"/>
          </p:cNvSpPr>
          <p:nvPr/>
        </p:nvSpPr>
        <p:spPr bwMode="auto">
          <a:xfrm>
            <a:off x="3160220" y="5053600"/>
            <a:ext cx="1370202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Value for Money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and Accounting Department 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DWR</a:t>
            </a:r>
            <a:endParaRPr lang="en-GB" altLang="pl-PL" sz="700" b="1" i="1" dirty="0">
              <a:latin typeface="Calibri" panose="020F0502020204030204" pitchFamily="34" charset="0"/>
            </a:endParaRPr>
          </a:p>
        </p:txBody>
      </p:sp>
      <p:sp>
        <p:nvSpPr>
          <p:cNvPr id="66" name="Text Box 287"/>
          <p:cNvSpPr txBox="1">
            <a:spLocks noChangeArrowheads="1"/>
          </p:cNvSpPr>
          <p:nvPr/>
        </p:nvSpPr>
        <p:spPr bwMode="auto">
          <a:xfrm>
            <a:off x="4634362" y="1836000"/>
            <a:ext cx="1489308" cy="432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pPr>
              <a:spcBef>
                <a:spcPts val="100"/>
              </a:spcBef>
            </a:pPr>
            <a:r>
              <a:rPr lang="en-GB" altLang="pl-PL" sz="700" dirty="0">
                <a:solidFill>
                  <a:schemeClr val="tx1"/>
                </a:solidFill>
              </a:rPr>
              <a:t>Minister' s Office</a:t>
            </a:r>
            <a:br>
              <a:rPr lang="en-GB" altLang="pl-PL" sz="700" dirty="0">
                <a:solidFill>
                  <a:schemeClr val="tx1"/>
                </a:solidFill>
              </a:rPr>
            </a:br>
            <a:r>
              <a:rPr lang="en-GB" altLang="pl-PL" sz="700" b="1" dirty="0">
                <a:solidFill>
                  <a:schemeClr val="tx1"/>
                </a:solidFill>
              </a:rPr>
              <a:t>BMI</a:t>
            </a:r>
            <a:endParaRPr lang="en-GB" altLang="pl-PL" sz="700" b="1" dirty="0">
              <a:solidFill>
                <a:srgbClr val="FF0000"/>
              </a:solidFill>
            </a:endParaRPr>
          </a:p>
        </p:txBody>
      </p:sp>
      <p:sp>
        <p:nvSpPr>
          <p:cNvPr id="67" name="Rectangle 289"/>
          <p:cNvSpPr>
            <a:spLocks noChangeArrowheads="1"/>
          </p:cNvSpPr>
          <p:nvPr/>
        </p:nvSpPr>
        <p:spPr bwMode="auto">
          <a:xfrm>
            <a:off x="3487316" y="201600"/>
            <a:ext cx="3672408" cy="693099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en-GB" altLang="pl-PL" sz="1100" dirty="0">
                <a:latin typeface="Calibri" panose="020F0502020204030204" pitchFamily="34" charset="0"/>
              </a:rPr>
              <a:t>Minister of Finance </a:t>
            </a:r>
          </a:p>
          <a:p>
            <a:pPr eaLnBrk="1" hangingPunct="1">
              <a:spcBef>
                <a:spcPts val="0"/>
              </a:spcBef>
            </a:pPr>
            <a:r>
              <a:rPr lang="pl-PL" altLang="pl-PL" sz="1100" b="1" dirty="0">
                <a:latin typeface="Calibri" panose="020F0502020204030204" pitchFamily="34" charset="0"/>
              </a:rPr>
              <a:t>Andrzej </a:t>
            </a:r>
            <a:r>
              <a:rPr lang="pl-PL" altLang="pl-PL" sz="1100" b="1" dirty="0" err="1">
                <a:latin typeface="Calibri" panose="020F0502020204030204" pitchFamily="34" charset="0"/>
              </a:rPr>
              <a:t>Kosztowniak</a:t>
            </a:r>
            <a:endParaRPr lang="en-GB" altLang="pl-PL" sz="1100" b="1" dirty="0">
              <a:latin typeface="Calibri" panose="020F0502020204030204" pitchFamily="34" charset="0"/>
            </a:endParaRPr>
          </a:p>
        </p:txBody>
      </p:sp>
      <p:sp>
        <p:nvSpPr>
          <p:cNvPr id="68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639181" y="1404000"/>
            <a:ext cx="1489307" cy="360000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GB" altLang="pl-PL" sz="700" dirty="0">
                <a:solidFill>
                  <a:schemeClr val="tx1"/>
                </a:solidFill>
              </a:rPr>
              <a:t>Political Cabinet</a:t>
            </a:r>
          </a:p>
        </p:txBody>
      </p:sp>
      <p:sp>
        <p:nvSpPr>
          <p:cNvPr id="78" name="Rectangle 331"/>
          <p:cNvSpPr>
            <a:spLocks noChangeArrowheads="1"/>
          </p:cNvSpPr>
          <p:nvPr/>
        </p:nvSpPr>
        <p:spPr bwMode="auto">
          <a:xfrm>
            <a:off x="9000000" y="450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Combating Economic Crime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DZP</a:t>
            </a:r>
          </a:p>
        </p:txBody>
      </p:sp>
      <p:sp>
        <p:nvSpPr>
          <p:cNvPr id="75" name="Rectangle 257"/>
          <p:cNvSpPr>
            <a:spLocks noChangeArrowheads="1"/>
          </p:cNvSpPr>
          <p:nvPr/>
        </p:nvSpPr>
        <p:spPr bwMode="auto">
          <a:xfrm>
            <a:off x="7729200" y="342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Large Business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DKP</a:t>
            </a:r>
            <a:endParaRPr lang="en-GB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76" name="Rectangle 285"/>
          <p:cNvSpPr>
            <a:spLocks noChangeArrowheads="1"/>
          </p:cNvSpPr>
          <p:nvPr/>
        </p:nvSpPr>
        <p:spPr bwMode="auto">
          <a:xfrm>
            <a:off x="4634360" y="4166752"/>
            <a:ext cx="1496773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Strategy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DST</a:t>
            </a:r>
          </a:p>
        </p:txBody>
      </p:sp>
      <p:sp>
        <p:nvSpPr>
          <p:cNvPr id="77" name="Rectangle 257"/>
          <p:cNvSpPr>
            <a:spLocks noChangeArrowheads="1"/>
          </p:cNvSpPr>
          <p:nvPr/>
        </p:nvSpPr>
        <p:spPr bwMode="auto">
          <a:xfrm>
            <a:off x="6261911" y="3609072"/>
            <a:ext cx="1380889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Budget, Property and Human Resources Revenue Administration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DBM</a:t>
            </a:r>
          </a:p>
        </p:txBody>
      </p:sp>
      <p:sp>
        <p:nvSpPr>
          <p:cNvPr id="79" name="Text Box 275"/>
          <p:cNvSpPr txBox="1">
            <a:spLocks noChangeArrowheads="1"/>
          </p:cNvSpPr>
          <p:nvPr/>
        </p:nvSpPr>
        <p:spPr bwMode="auto">
          <a:xfrm>
            <a:off x="3142999" y="3420000"/>
            <a:ext cx="1387778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Control and Internal </a:t>
            </a: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Audit Office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BKA</a:t>
            </a:r>
            <a:endParaRPr lang="en-GB" altLang="pl-PL" sz="700" dirty="0">
              <a:latin typeface="Calibri" panose="020F0502020204030204" pitchFamily="34" charset="0"/>
            </a:endParaRPr>
          </a:p>
        </p:txBody>
      </p:sp>
      <p:sp>
        <p:nvSpPr>
          <p:cNvPr id="82" name="Rectangle 331"/>
          <p:cNvSpPr>
            <a:spLocks noChangeArrowheads="1"/>
          </p:cNvSpPr>
          <p:nvPr/>
        </p:nvSpPr>
        <p:spPr bwMode="auto">
          <a:xfrm>
            <a:off x="7729200" y="504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Relationships with Customers Department 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DRK</a:t>
            </a:r>
            <a:endParaRPr lang="en-GB" altLang="pl-PL" sz="700" dirty="0">
              <a:solidFill>
                <a:srgbClr val="CF2240"/>
              </a:solidFill>
              <a:latin typeface="Calibri" panose="020F0502020204030204" pitchFamily="34" charset="0"/>
            </a:endParaRPr>
          </a:p>
        </p:txBody>
      </p:sp>
      <p:sp>
        <p:nvSpPr>
          <p:cNvPr id="63" name="Rectangle 285"/>
          <p:cNvSpPr>
            <a:spLocks noChangeArrowheads="1"/>
          </p:cNvSpPr>
          <p:nvPr/>
        </p:nvSpPr>
        <p:spPr bwMode="auto">
          <a:xfrm>
            <a:off x="4625074" y="5274000"/>
            <a:ext cx="1506034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Informatization Technology </a:t>
            </a:r>
            <a:endParaRPr lang="pl-PL" altLang="pl-PL" sz="700" dirty="0">
              <a:latin typeface="Calibri" panose="020F0502020204030204" pitchFamily="34" charset="0"/>
            </a:endParaRPr>
          </a:p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Management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DZI</a:t>
            </a:r>
          </a:p>
        </p:txBody>
      </p:sp>
      <p:sp>
        <p:nvSpPr>
          <p:cNvPr id="64" name="Rectangle 257"/>
          <p:cNvSpPr>
            <a:spLocks noChangeArrowheads="1"/>
          </p:cNvSpPr>
          <p:nvPr/>
        </p:nvSpPr>
        <p:spPr bwMode="auto">
          <a:xfrm>
            <a:off x="9000000" y="396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Department of Toll Collection 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DPO</a:t>
            </a:r>
          </a:p>
        </p:txBody>
      </p:sp>
      <p:sp>
        <p:nvSpPr>
          <p:cNvPr id="65" name="Rectangle 257"/>
          <p:cNvSpPr>
            <a:spLocks noChangeArrowheads="1"/>
          </p:cNvSpPr>
          <p:nvPr/>
        </p:nvSpPr>
        <p:spPr bwMode="auto">
          <a:xfrm>
            <a:off x="9000000" y="288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Data Analytics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DAK</a:t>
            </a:r>
          </a:p>
        </p:txBody>
      </p:sp>
      <p:sp>
        <p:nvSpPr>
          <p:cNvPr id="72" name="Rectangle 298"/>
          <p:cNvSpPr>
            <a:spLocks noChangeArrowheads="1"/>
          </p:cNvSpPr>
          <p:nvPr/>
        </p:nvSpPr>
        <p:spPr bwMode="auto">
          <a:xfrm>
            <a:off x="3171700" y="5597822"/>
            <a:ext cx="1358721" cy="463508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eaLnBrk="1" hangingPunct="1"/>
            <a:r>
              <a:rPr lang="en-GB" altLang="pl-PL" sz="700" dirty="0">
                <a:solidFill>
                  <a:schemeClr val="tx1"/>
                </a:solidFill>
                <a:latin typeface="Calibri" panose="020F0502020204030204" pitchFamily="34" charset="0"/>
              </a:rPr>
              <a:t>Tax Analysis Department </a:t>
            </a:r>
          </a:p>
          <a:p>
            <a:pPr eaLnBrk="1" hangingPunct="1"/>
            <a:r>
              <a:rPr lang="en-GB" altLang="pl-PL" sz="700" b="1" dirty="0">
                <a:solidFill>
                  <a:schemeClr val="tx1"/>
                </a:solidFill>
                <a:latin typeface="Calibri" panose="020F0502020204030204" pitchFamily="34" charset="0"/>
              </a:rPr>
              <a:t>DAP</a:t>
            </a:r>
          </a:p>
        </p:txBody>
      </p:sp>
      <p:sp>
        <p:nvSpPr>
          <p:cNvPr id="69" name="Rectangle 257"/>
          <p:cNvSpPr>
            <a:spLocks noChangeArrowheads="1"/>
          </p:cNvSpPr>
          <p:nvPr/>
        </p:nvSpPr>
        <p:spPr bwMode="auto">
          <a:xfrm>
            <a:off x="9000000" y="342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Department for Supervision of the Controls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DNK</a:t>
            </a:r>
          </a:p>
        </p:txBody>
      </p:sp>
      <p:sp>
        <p:nvSpPr>
          <p:cNvPr id="73" name="Rectangle 257"/>
          <p:cNvSpPr>
            <a:spLocks noChangeArrowheads="1"/>
          </p:cNvSpPr>
          <p:nvPr/>
        </p:nvSpPr>
        <p:spPr bwMode="auto">
          <a:xfrm>
            <a:off x="6272856" y="4761200"/>
            <a:ext cx="1370202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Organization of the National Revenue Administration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 DKS</a:t>
            </a:r>
          </a:p>
        </p:txBody>
      </p:sp>
      <p:sp>
        <p:nvSpPr>
          <p:cNvPr id="74" name="Text Box 275"/>
          <p:cNvSpPr txBox="1">
            <a:spLocks noChangeArrowheads="1"/>
          </p:cNvSpPr>
          <p:nvPr/>
        </p:nvSpPr>
        <p:spPr bwMode="auto">
          <a:xfrm>
            <a:off x="7729200" y="3960000"/>
            <a:ext cx="1188000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Tax Certification Department</a:t>
            </a:r>
          </a:p>
          <a:p>
            <a:pPr eaLnBrk="1" hangingPunct="1"/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DOP</a:t>
            </a:r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 </a:t>
            </a:r>
          </a:p>
        </p:txBody>
      </p:sp>
      <p:sp>
        <p:nvSpPr>
          <p:cNvPr id="84" name="Text Box 294"/>
          <p:cNvSpPr txBox="1">
            <a:spLocks noChangeArrowheads="1"/>
          </p:cNvSpPr>
          <p:nvPr/>
        </p:nvSpPr>
        <p:spPr bwMode="auto">
          <a:xfrm>
            <a:off x="1816648" y="5593330"/>
            <a:ext cx="1188000" cy="468000"/>
          </a:xfrm>
          <a:prstGeom prst="rect">
            <a:avLst/>
          </a:prstGeom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latin typeface="Calibri" panose="020F0502020204030204" pitchFamily="34" charset="0"/>
              </a:rPr>
              <a:t>Tax Policy Department</a:t>
            </a:r>
          </a:p>
          <a:p>
            <a:pPr eaLnBrk="1" hangingPunct="1"/>
            <a:r>
              <a:rPr lang="en-GB" altLang="pl-PL" sz="700" b="1" dirty="0">
                <a:latin typeface="Calibri" panose="020F0502020204030204" pitchFamily="34" charset="0"/>
              </a:rPr>
              <a:t>DSP</a:t>
            </a:r>
          </a:p>
        </p:txBody>
      </p:sp>
      <p:sp>
        <p:nvSpPr>
          <p:cNvPr id="71" name="Text Box 345"/>
          <p:cNvSpPr txBox="1">
            <a:spLocks noChangeArrowheads="1"/>
          </p:cNvSpPr>
          <p:nvPr/>
        </p:nvSpPr>
        <p:spPr bwMode="auto">
          <a:xfrm>
            <a:off x="6552000" y="3112915"/>
            <a:ext cx="972000" cy="388085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550" i="1" dirty="0">
                <a:latin typeface="Calibri" panose="020F0502020204030204" pitchFamily="34" charset="0"/>
              </a:rPr>
              <a:t>with evaluation of information and promotion activities of the National Revenue Administration</a:t>
            </a:r>
            <a:endParaRPr lang="en-GB" altLang="pl-PL" sz="550" b="1" i="1" dirty="0">
              <a:latin typeface="Calibri" panose="020F0502020204030204" pitchFamily="34" charset="0"/>
            </a:endParaRPr>
          </a:p>
        </p:txBody>
      </p:sp>
      <p:sp>
        <p:nvSpPr>
          <p:cNvPr id="61" name="Text Box 290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4625074" y="3618016"/>
            <a:ext cx="1503414" cy="468000"/>
          </a:xfrm>
          <a:prstGeom prst="rect">
            <a:avLst/>
          </a:prstGeom>
          <a:solidFill>
            <a:schemeClr val="bg1"/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defPPr>
              <a:defRPr lang="pl-PL"/>
            </a:defPPr>
            <a:lvl1pPr eaLnBrk="1" hangingPunct="1">
              <a:defRPr sz="800">
                <a:solidFill>
                  <a:schemeClr val="lt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lt1"/>
                </a:solidFill>
                <a:latin typeface="+mn-lt"/>
              </a:defRPr>
            </a:lvl2pPr>
            <a:lvl3pPr marL="1143000" indent="-228600">
              <a:defRPr>
                <a:solidFill>
                  <a:schemeClr val="lt1"/>
                </a:solidFill>
                <a:latin typeface="+mn-lt"/>
              </a:defRPr>
            </a:lvl3pPr>
            <a:lvl4pPr marL="1600200" indent="-228600">
              <a:defRPr>
                <a:solidFill>
                  <a:schemeClr val="lt1"/>
                </a:solidFill>
                <a:latin typeface="+mn-lt"/>
              </a:defRPr>
            </a:lvl4pPr>
            <a:lvl5pPr marL="2057400" indent="-228600">
              <a:defRPr>
                <a:solidFill>
                  <a:schemeClr val="lt1"/>
                </a:solidFill>
                <a:latin typeface="+mn-lt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</a:defRPr>
            </a:lvl9pPr>
          </a:lstStyle>
          <a:p>
            <a:r>
              <a:rPr lang="en-GB" altLang="pl-PL" sz="700" dirty="0">
                <a:solidFill>
                  <a:schemeClr val="tx1"/>
                </a:solidFill>
              </a:rPr>
              <a:t>Legal Department</a:t>
            </a:r>
          </a:p>
          <a:p>
            <a:r>
              <a:rPr lang="en-GB" altLang="pl-PL" sz="700" b="1" dirty="0">
                <a:ln w="0"/>
                <a:solidFill>
                  <a:schemeClr val="tx1"/>
                </a:solidFill>
              </a:rPr>
              <a:t>PR</a:t>
            </a:r>
          </a:p>
        </p:txBody>
      </p:sp>
      <p:sp>
        <p:nvSpPr>
          <p:cNvPr id="81" name="Rectangle 257"/>
          <p:cNvSpPr>
            <a:spLocks noChangeArrowheads="1"/>
          </p:cNvSpPr>
          <p:nvPr/>
        </p:nvSpPr>
        <p:spPr bwMode="auto">
          <a:xfrm>
            <a:off x="6284337" y="5337264"/>
            <a:ext cx="1358721" cy="468000"/>
          </a:xfrm>
          <a:prstGeom prst="rect">
            <a:avLst/>
          </a:prstGeom>
          <a:noFill/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International Relations of the National Revenue Administration Department</a:t>
            </a:r>
          </a:p>
          <a:p>
            <a:pPr eaLnBrk="1" hangingPunct="1"/>
            <a:r>
              <a:rPr lang="en-GB" altLang="pl-PL" sz="700" dirty="0">
                <a:solidFill>
                  <a:srgbClr val="CF2240"/>
                </a:solidFill>
                <a:latin typeface="Calibri" panose="020F0502020204030204" pitchFamily="34" charset="0"/>
              </a:rPr>
              <a:t> </a:t>
            </a:r>
            <a:r>
              <a:rPr lang="en-GB" altLang="pl-PL" sz="700" b="1" dirty="0">
                <a:solidFill>
                  <a:srgbClr val="CF2240"/>
                </a:solidFill>
                <a:latin typeface="Calibri" panose="020F0502020204030204" pitchFamily="34" charset="0"/>
              </a:rPr>
              <a:t>DWK</a:t>
            </a:r>
          </a:p>
        </p:txBody>
      </p:sp>
      <p:cxnSp>
        <p:nvCxnSpPr>
          <p:cNvPr id="3" name="Łącznik prosty 2"/>
          <p:cNvCxnSpPr/>
          <p:nvPr/>
        </p:nvCxnSpPr>
        <p:spPr bwMode="auto">
          <a:xfrm>
            <a:off x="684000" y="1051200"/>
            <a:ext cx="8856000" cy="1483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5" name="Łącznik prosty 94"/>
          <p:cNvCxnSpPr/>
          <p:nvPr/>
        </p:nvCxnSpPr>
        <p:spPr bwMode="auto">
          <a:xfrm>
            <a:off x="2478516" y="1051200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7" name="Łącznik prosty 16"/>
          <p:cNvCxnSpPr/>
          <p:nvPr/>
        </p:nvCxnSpPr>
        <p:spPr bwMode="auto">
          <a:xfrm>
            <a:off x="5256000" y="894699"/>
            <a:ext cx="0" cy="169200"/>
          </a:xfrm>
          <a:prstGeom prst="line">
            <a:avLst/>
          </a:prstGeom>
          <a:solidFill>
            <a:srgbClr val="FFFF99"/>
          </a:solidFill>
          <a:ln w="2222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31" name="Łącznik prosty 30"/>
          <p:cNvCxnSpPr/>
          <p:nvPr/>
        </p:nvCxnSpPr>
        <p:spPr bwMode="auto">
          <a:xfrm>
            <a:off x="5359524" y="1051200"/>
            <a:ext cx="639" cy="360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46" name="Łącznik prosty 45"/>
          <p:cNvCxnSpPr>
            <a:cxnSpLocks/>
          </p:cNvCxnSpPr>
          <p:nvPr/>
        </p:nvCxnSpPr>
        <p:spPr bwMode="auto">
          <a:xfrm>
            <a:off x="8095828" y="1916832"/>
            <a:ext cx="0" cy="99909"/>
          </a:xfrm>
          <a:prstGeom prst="line">
            <a:avLst/>
          </a:prstGeom>
          <a:solidFill>
            <a:srgbClr val="FFFF99"/>
          </a:solidFill>
          <a:ln w="25400" cap="flat" cmpd="sng" algn="ctr">
            <a:solidFill>
              <a:srgbClr val="95DFB6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0" name="Łącznik prosty 119"/>
          <p:cNvCxnSpPr/>
          <p:nvPr/>
        </p:nvCxnSpPr>
        <p:spPr bwMode="auto">
          <a:xfrm>
            <a:off x="8280000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99" name="Rectangle 257"/>
          <p:cNvSpPr>
            <a:spLocks noChangeArrowheads="1"/>
          </p:cNvSpPr>
          <p:nvPr/>
        </p:nvSpPr>
        <p:spPr bwMode="auto">
          <a:xfrm>
            <a:off x="6552000" y="2500172"/>
            <a:ext cx="972000" cy="360046"/>
          </a:xfrm>
          <a:prstGeom prst="rect">
            <a:avLst/>
          </a:prstGeom>
          <a:solidFill>
            <a:srgbClr val="00B050">
              <a:alpha val="0"/>
            </a:srgbClr>
          </a:solidFill>
          <a:ln w="3175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sz="550" i="1" dirty="0">
                <a:latin typeface="Calibri" panose="020F0502020204030204" pitchFamily="34" charset="0"/>
                <a:cs typeface="Calibri" panose="020F0502020204030204" pitchFamily="34" charset="0"/>
              </a:rPr>
              <a:t>except regulations determined in the Article 12d of the Act of 16 November 2016 - National Revenue Administration</a:t>
            </a:r>
          </a:p>
        </p:txBody>
      </p:sp>
      <p:sp>
        <p:nvSpPr>
          <p:cNvPr id="100" name="Text Box 345"/>
          <p:cNvSpPr txBox="1">
            <a:spLocks noChangeArrowheads="1"/>
          </p:cNvSpPr>
          <p:nvPr/>
        </p:nvSpPr>
        <p:spPr bwMode="auto">
          <a:xfrm>
            <a:off x="4783441" y="3082668"/>
            <a:ext cx="972000" cy="396008"/>
          </a:xfrm>
          <a:prstGeom prst="rect">
            <a:avLst/>
          </a:prstGeom>
          <a:noFill/>
          <a:ln w="2540"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pl-PL" sz="550" i="1" dirty="0">
                <a:latin typeface="Calibri" panose="020F0502020204030204" pitchFamily="34" charset="0"/>
              </a:rPr>
              <a:t>except evaluation of information and promotion activities of the National Revenue Administration</a:t>
            </a:r>
          </a:p>
        </p:txBody>
      </p:sp>
      <p:cxnSp>
        <p:nvCxnSpPr>
          <p:cNvPr id="102" name="Łącznik prosty 101"/>
          <p:cNvCxnSpPr/>
          <p:nvPr/>
        </p:nvCxnSpPr>
        <p:spPr bwMode="auto">
          <a:xfrm>
            <a:off x="7020000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3" name="Łącznik prosty 102"/>
          <p:cNvCxnSpPr/>
          <p:nvPr/>
        </p:nvCxnSpPr>
        <p:spPr bwMode="auto">
          <a:xfrm>
            <a:off x="9535988" y="1052736"/>
            <a:ext cx="0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07" name="Prostokąt 106"/>
          <p:cNvSpPr/>
          <p:nvPr/>
        </p:nvSpPr>
        <p:spPr bwMode="auto">
          <a:xfrm>
            <a:off x="6261911" y="1260000"/>
            <a:ext cx="1381147" cy="1008000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Secretary of State</a:t>
            </a:r>
          </a:p>
          <a:p>
            <a:r>
              <a:rPr lang="en-GB" sz="900" b="1" dirty="0">
                <a:latin typeface="Calibri" panose="020F0502020204030204" pitchFamily="34" charset="0"/>
                <a:cs typeface="Calibri" panose="020F0502020204030204" pitchFamily="34" charset="0"/>
              </a:rPr>
              <a:t>Bartosz Zbaraszczuk</a:t>
            </a:r>
          </a:p>
          <a:p>
            <a:pPr>
              <a:spcBef>
                <a:spcPts val="600"/>
              </a:spcBef>
            </a:pPr>
            <a:r>
              <a:rPr lang="en-GB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Head of the National Revenue Administration</a:t>
            </a:r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8" name="Prostokąt 107"/>
          <p:cNvSpPr/>
          <p:nvPr/>
        </p:nvSpPr>
        <p:spPr bwMode="auto">
          <a:xfrm>
            <a:off x="7728882" y="1260000"/>
            <a:ext cx="1188000" cy="15476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</a:p>
          <a:p>
            <a:r>
              <a:rPr lang="en-GB" sz="900" b="1" dirty="0">
                <a:latin typeface="Calibri" panose="020F0502020204030204" pitchFamily="34" charset="0"/>
                <a:cs typeface="Calibri" panose="020F0502020204030204" pitchFamily="34" charset="0"/>
              </a:rPr>
              <a:t>Anna Chałupa</a:t>
            </a:r>
          </a:p>
          <a:p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7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700" dirty="0">
              <a:solidFill>
                <a:srgbClr val="CF224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0" name="Prostokąt 109"/>
          <p:cNvSpPr/>
          <p:nvPr/>
        </p:nvSpPr>
        <p:spPr bwMode="auto">
          <a:xfrm>
            <a:off x="9000000" y="1260000"/>
            <a:ext cx="1188000" cy="1547602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</a:schemeClr>
              </a:gs>
              <a:gs pos="100000">
                <a:schemeClr val="accent3">
                  <a:lumMod val="95000"/>
                  <a:lumOff val="5000"/>
                </a:schemeClr>
              </a:gs>
              <a:gs pos="100000">
                <a:schemeClr val="bg1">
                  <a:lumMod val="95000"/>
                </a:schemeClr>
              </a:gs>
            </a:gsLst>
            <a:lin ang="5400000" scaled="0"/>
            <a:tileRect/>
          </a:gradFill>
          <a:ln w="317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72000" rIns="7200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Undersecretary </a:t>
            </a:r>
          </a:p>
          <a:p>
            <a:r>
              <a:rPr lang="en-GB" sz="900" dirty="0">
                <a:latin typeface="Calibri" panose="020F0502020204030204" pitchFamily="34" charset="0"/>
                <a:cs typeface="Calibri" panose="020F0502020204030204" pitchFamily="34" charset="0"/>
              </a:rPr>
              <a:t>of State</a:t>
            </a:r>
          </a:p>
          <a:p>
            <a:r>
              <a:rPr lang="en-GB" sz="900" b="1" dirty="0">
                <a:latin typeface="Calibri" panose="020F0502020204030204" pitchFamily="34" charset="0"/>
                <a:cs typeface="Calibri" panose="020F0502020204030204" pitchFamily="34" charset="0"/>
              </a:rPr>
              <a:t>Mariusz Gojny</a:t>
            </a: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7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sz="8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Deputy Head of the National Revenue Administration</a:t>
            </a: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9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5" name="Rectangle 342"/>
          <p:cNvSpPr>
            <a:spLocks noChangeArrowheads="1"/>
          </p:cNvSpPr>
          <p:nvPr/>
        </p:nvSpPr>
        <p:spPr bwMode="auto">
          <a:xfrm>
            <a:off x="246956" y="1260085"/>
            <a:ext cx="2756316" cy="10080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>
            <a:noFill/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72000" rIns="0" bIns="0" anchor="t" anchorCtr="0"/>
          <a:lstStyle/>
          <a:p>
            <a:r>
              <a:rPr lang="en-GB" altLang="pl-PL" sz="9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Secretary of State</a:t>
            </a:r>
          </a:p>
          <a:p>
            <a:r>
              <a:rPr lang="en-GB" altLang="pl-PL" sz="9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Sebastian Skuza</a:t>
            </a: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altLang="pl-PL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22" name="Łącznik prosty 121"/>
          <p:cNvCxnSpPr/>
          <p:nvPr/>
        </p:nvCxnSpPr>
        <p:spPr bwMode="auto">
          <a:xfrm>
            <a:off x="684000" y="1051200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25" name="Łącznik prosty 124"/>
          <p:cNvCxnSpPr/>
          <p:nvPr/>
        </p:nvCxnSpPr>
        <p:spPr bwMode="auto">
          <a:xfrm>
            <a:off x="3720516" y="1047572"/>
            <a:ext cx="688" cy="216000"/>
          </a:xfrm>
          <a:prstGeom prst="line">
            <a:avLst/>
          </a:prstGeom>
          <a:solidFill>
            <a:srgbClr val="FFFF99"/>
          </a:solidFill>
          <a:ln w="15875" cap="flat" cmpd="sng" algn="ctr">
            <a:solidFill>
              <a:schemeClr val="bg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7" name="Łącznik prosty 6"/>
          <p:cNvCxnSpPr>
            <a:cxnSpLocks/>
          </p:cNvCxnSpPr>
          <p:nvPr/>
        </p:nvCxnSpPr>
        <p:spPr bwMode="auto">
          <a:xfrm>
            <a:off x="7524000" y="1754631"/>
            <a:ext cx="2104360" cy="1742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1" name="Łącznik prosty 10"/>
          <p:cNvCxnSpPr>
            <a:cxnSpLocks/>
          </p:cNvCxnSpPr>
          <p:nvPr/>
        </p:nvCxnSpPr>
        <p:spPr bwMode="auto">
          <a:xfrm>
            <a:off x="8295620" y="1762259"/>
            <a:ext cx="7200" cy="411501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sm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96" name="Łącznik prosty 95"/>
          <p:cNvCxnSpPr>
            <a:cxnSpLocks/>
          </p:cNvCxnSpPr>
          <p:nvPr/>
        </p:nvCxnSpPr>
        <p:spPr bwMode="auto">
          <a:xfrm flipH="1">
            <a:off x="9628002" y="1754631"/>
            <a:ext cx="358" cy="419129"/>
          </a:xfrm>
          <a:prstGeom prst="line">
            <a:avLst/>
          </a:prstGeom>
          <a:solidFill>
            <a:srgbClr val="FFFF99"/>
          </a:solidFill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sp>
        <p:nvSpPr>
          <p:cNvPr id="13" name="Prostokąt 12"/>
          <p:cNvSpPr/>
          <p:nvPr/>
        </p:nvSpPr>
        <p:spPr bwMode="auto">
          <a:xfrm>
            <a:off x="5666404" y="2375936"/>
            <a:ext cx="1267191" cy="108000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700" dirty="0">
                <a:solidFill>
                  <a:srgbClr val="CF22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 Control Bureau</a:t>
            </a:r>
          </a:p>
        </p:txBody>
      </p:sp>
      <p:sp>
        <p:nvSpPr>
          <p:cNvPr id="57" name="Rectangle 257"/>
          <p:cNvSpPr>
            <a:spLocks noChangeArrowheads="1"/>
          </p:cNvSpPr>
          <p:nvPr/>
        </p:nvSpPr>
        <p:spPr bwMode="auto">
          <a:xfrm>
            <a:off x="4769787" y="2470707"/>
            <a:ext cx="972000" cy="360046"/>
          </a:xfrm>
          <a:prstGeom prst="rect">
            <a:avLst/>
          </a:prstGeom>
          <a:solidFill>
            <a:schemeClr val="bg1">
              <a:alpha val="33000"/>
            </a:schemeClr>
          </a:solidFill>
          <a:ln w="3175" cap="rnd">
            <a:solidFill>
              <a:schemeClr val="dk1"/>
            </a:solidFill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sz="550" i="1" dirty="0">
                <a:latin typeface="Calibri" panose="020F0502020204030204" pitchFamily="34" charset="0"/>
                <a:cs typeface="Calibri" panose="020F0502020204030204" pitchFamily="34" charset="0"/>
              </a:rPr>
              <a:t>with regulations determined in the Article 12d of the Act of 16 November 2016 - National Revenue Administration</a:t>
            </a:r>
          </a:p>
        </p:txBody>
      </p:sp>
      <p:sp>
        <p:nvSpPr>
          <p:cNvPr id="127" name="Prostokąt 126"/>
          <p:cNvSpPr/>
          <p:nvPr/>
        </p:nvSpPr>
        <p:spPr bwMode="auto">
          <a:xfrm>
            <a:off x="5512536" y="2976431"/>
            <a:ext cx="1598386" cy="134904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0" rIns="36000" bIns="0" numCol="1" rtlCol="0" anchor="t" anchorCtr="0" compatLnSpc="1">
            <a:prstTxWarp prst="textNoShape">
              <a:avLst/>
            </a:prstTxWarp>
          </a:bodyPr>
          <a:lstStyle/>
          <a:p>
            <a:pPr algn="l"/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Communication and Promotion Office </a:t>
            </a:r>
          </a:p>
        </p:txBody>
      </p:sp>
      <p:sp>
        <p:nvSpPr>
          <p:cNvPr id="129" name="Prostokąt 128"/>
          <p:cNvSpPr/>
          <p:nvPr/>
        </p:nvSpPr>
        <p:spPr bwMode="auto">
          <a:xfrm>
            <a:off x="6128537" y="3104784"/>
            <a:ext cx="216000" cy="108000"/>
          </a:xfrm>
          <a:prstGeom prst="rect">
            <a:avLst/>
          </a:prstGeom>
          <a:solidFill>
            <a:srgbClr val="FFFFFF">
              <a:alpha val="0"/>
            </a:srgb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BKP</a:t>
            </a:r>
          </a:p>
        </p:txBody>
      </p:sp>
      <p:sp>
        <p:nvSpPr>
          <p:cNvPr id="8" name="pole tekstowe 7"/>
          <p:cNvSpPr txBox="1"/>
          <p:nvPr/>
        </p:nvSpPr>
        <p:spPr>
          <a:xfrm>
            <a:off x="390972" y="1880423"/>
            <a:ext cx="2520280" cy="180425"/>
          </a:xfrm>
          <a:prstGeom prst="rect">
            <a:avLst/>
          </a:prstGeom>
          <a:solidFill>
            <a:schemeClr val="bg1">
              <a:lumMod val="65000"/>
              <a:alpha val="60000"/>
            </a:schemeClr>
          </a:solidFill>
        </p:spPr>
        <p:txBody>
          <a:bodyPr wrap="square" lIns="0" tIns="36000" rIns="36000" bIns="36000" rtlCol="0">
            <a:spAutoFit/>
          </a:bodyPr>
          <a:lstStyle/>
          <a:p>
            <a:r>
              <a:rPr lang="en-GB" sz="700" dirty="0">
                <a:latin typeface="Calibri" panose="020F0502020204030204" pitchFamily="34" charset="0"/>
                <a:cs typeface="Calibri" panose="020F0502020204030204" pitchFamily="34" charset="0"/>
              </a:rPr>
              <a:t>General Inspector of Financial Information</a:t>
            </a:r>
          </a:p>
        </p:txBody>
      </p:sp>
      <p:sp>
        <p:nvSpPr>
          <p:cNvPr id="104" name="Prostokąt 103"/>
          <p:cNvSpPr/>
          <p:nvPr/>
        </p:nvSpPr>
        <p:spPr bwMode="auto">
          <a:xfrm>
            <a:off x="6063489" y="2510672"/>
            <a:ext cx="198422" cy="108000"/>
          </a:xfrm>
          <a:prstGeom prst="rect">
            <a:avLst/>
          </a:prstGeom>
          <a:solidFill>
            <a:schemeClr val="bg1">
              <a:alpha val="0"/>
            </a:schemeClr>
          </a:solidFill>
          <a:ln w="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sz="700" b="1" i="0" u="none" strike="noStrike" cap="none" normalizeH="0" baseline="0" dirty="0">
                <a:ln>
                  <a:noFill/>
                </a:ln>
                <a:solidFill>
                  <a:srgbClr val="CF224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BIW</a:t>
            </a:r>
          </a:p>
        </p:txBody>
      </p:sp>
      <p:cxnSp>
        <p:nvCxnSpPr>
          <p:cNvPr id="101" name="Łącznik prosty 100"/>
          <p:cNvCxnSpPr/>
          <p:nvPr/>
        </p:nvCxnSpPr>
        <p:spPr bwMode="auto">
          <a:xfrm>
            <a:off x="297372" y="1962000"/>
            <a:ext cx="93600" cy="0"/>
          </a:xfrm>
          <a:prstGeom prst="line">
            <a:avLst/>
          </a:prstGeom>
          <a:solidFill>
            <a:srgbClr val="FFFF99"/>
          </a:solidFill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5" name="Łącznik prosty 104"/>
          <p:cNvCxnSpPr/>
          <p:nvPr/>
        </p:nvCxnSpPr>
        <p:spPr bwMode="auto">
          <a:xfrm>
            <a:off x="297529" y="1954800"/>
            <a:ext cx="24" cy="4356000"/>
          </a:xfrm>
          <a:prstGeom prst="line">
            <a:avLst/>
          </a:prstGeom>
          <a:solidFill>
            <a:srgbClr val="FFFF99"/>
          </a:solidFill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  <p:cxnSp>
        <p:nvCxnSpPr>
          <p:cNvPr id="106" name="Łącznik prosty ze strzałką 105"/>
          <p:cNvCxnSpPr/>
          <p:nvPr/>
        </p:nvCxnSpPr>
        <p:spPr bwMode="auto">
          <a:xfrm>
            <a:off x="297372" y="6310800"/>
            <a:ext cx="237616" cy="0"/>
          </a:xfrm>
          <a:prstGeom prst="straightConnector1">
            <a:avLst/>
          </a:prstGeom>
          <a:solidFill>
            <a:srgbClr val="FFFF99"/>
          </a:solidFill>
          <a:ln w="12700" cap="flat" cmpd="sng" algn="ctr">
            <a:solidFill>
              <a:schemeClr val="tx1">
                <a:lumMod val="65000"/>
                <a:lumOff val="35000"/>
              </a:schemeClr>
            </a:solidFill>
            <a:prstDash val="solid"/>
            <a:round/>
            <a:headEnd type="none" w="med" len="med"/>
            <a:tailEnd type="triangle" w="sm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cxnSp>
    </p:spTree>
  </p:cSld>
  <p:clrMapOvr>
    <a:masterClrMapping/>
  </p:clrMapOvr>
  <p:transition/>
</p:sld>
</file>

<file path=ppt/theme/theme1.xml><?xml version="1.0" encoding="utf-8"?>
<a:theme xmlns:a="http://schemas.openxmlformats.org/drawingml/2006/main" name="Ćwiartka">
  <a:themeElements>
    <a:clrScheme name="Ćwiartka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Ćwiartk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l-PL" altLang="pl-PL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Ćwiartka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Ćwiartka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Ćwiartka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ED38E8AF27DBC4894FD84D87ABB19E6" ma:contentTypeVersion="" ma:contentTypeDescription="Utwórz nowy dokument." ma:contentTypeScope="" ma:versionID="ab3ce4e06ac2af5e91f3b3065473d0fc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ec4c7b05c76d60ee97006aba598cf4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4F992F-09A8-4BCD-8E9F-8D0A2ACBDFD0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DD10D63B-45F1-4465-B3A2-B71B932EB0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8AA289B-8775-414C-8095-E2129DEAF2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19841</TotalTime>
  <Words>353</Words>
  <Application>Microsoft Office PowerPoint</Application>
  <PresentationFormat>Slajdy 35 mm</PresentationFormat>
  <Paragraphs>133</Paragraphs>
  <Slides>1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Wingdings</vt:lpstr>
      <vt:lpstr>Ćwiartka</vt:lpstr>
      <vt:lpstr>Prezentacja programu PowerPoint</vt:lpstr>
    </vt:vector>
  </TitlesOfParts>
  <Company>Min. Fin.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Struktura organizacyjna w jęz. angielskim</dc:title>
  <dc:creator/>
  <cp:lastModifiedBy>Waniek Michał</cp:lastModifiedBy>
  <cp:revision>1749</cp:revision>
  <cp:lastPrinted>2023-05-26T11:12:36Z</cp:lastPrinted>
  <dcterms:created xsi:type="dcterms:W3CDTF">2006-06-26T12:00:33Z</dcterms:created>
  <dcterms:modified xsi:type="dcterms:W3CDTF">2023-11-28T08:39:19Z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0x0101004ED38E8AF27DBC4894FD84D87ABB19E6</vt:lpwstr>
  </property>
  <property fmtid="{D5CDD505-2E9C-101B-9397-08002B2CF9AE}" pid="3" name="MFCATEGORY">
    <vt:lpwstr>InformacjePrzeznaczoneWylacznieDoUzytkuWewnetrznego</vt:lpwstr>
  </property>
  <property fmtid="{D5CDD505-2E9C-101B-9397-08002B2CF9AE}" pid="4" name="MFClassifiedBy">
    <vt:lpwstr>UxC4dwLulzfINJ8nQH+xvX5LNGipWa4BRSZhPgxsCvkzJX0eXv1avSGNVkWZXf5R0nLY06PkqUTtMev+7Mk9iA==</vt:lpwstr>
  </property>
  <property fmtid="{D5CDD505-2E9C-101B-9397-08002B2CF9AE}" pid="5" name="MFClassificationDate">
    <vt:lpwstr>2022-01-04T14:59:43.4735580+01:00</vt:lpwstr>
  </property>
  <property fmtid="{D5CDD505-2E9C-101B-9397-08002B2CF9AE}" pid="6" name="MFClassifiedBySID">
    <vt:lpwstr>UxC4dwLulzfINJ8nQH+xvX5LNGipWa4BRSZhPgxsCvm42mrIC/DSDv0ggS+FjUN/2v1BBotkLlY5aAiEhoi6uYK8tD0NJ7EmZUO6ODVcBQ29uFWLuek7jmiX2uLpl1I3</vt:lpwstr>
  </property>
  <property fmtid="{D5CDD505-2E9C-101B-9397-08002B2CF9AE}" pid="7" name="MFGRNItemId">
    <vt:lpwstr>GRN-569a127c-acaf-42a7-840d-e6b3b70d7784</vt:lpwstr>
  </property>
  <property fmtid="{D5CDD505-2E9C-101B-9397-08002B2CF9AE}" pid="8" name="MFHash">
    <vt:lpwstr>WffuaNkZHjlylgoUCOM0Due3Mg9uJJ7nxkh235wukpM=</vt:lpwstr>
  </property>
  <property fmtid="{D5CDD505-2E9C-101B-9397-08002B2CF9AE}" pid="9" name="DLPManualFileClassification">
    <vt:lpwstr>{5fdfc941-3fcf-4a5b-87be-4848800d39d0}</vt:lpwstr>
  </property>
  <property fmtid="{D5CDD505-2E9C-101B-9397-08002B2CF9AE}" pid="10" name="MFRefresh">
    <vt:lpwstr>False</vt:lpwstr>
  </property>
</Properties>
</file>