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3"/>
  </p:notesMasterIdLst>
  <p:handoutMasterIdLst>
    <p:handoutMasterId r:id="rId4"/>
  </p:handoutMasterIdLst>
  <p:sldIdLst>
    <p:sldId id="491" r:id="rId2"/>
  </p:sldIdLst>
  <p:sldSz cx="10287000" cy="6858000" type="35mm"/>
  <p:notesSz cx="6797675" cy="9926638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800000"/>
    <a:srgbClr val="CC99FF"/>
    <a:srgbClr val="9FFAFF"/>
    <a:srgbClr val="99FFCC"/>
    <a:srgbClr val="99FF99"/>
    <a:srgbClr val="CCFF6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039" autoAdjust="0"/>
    <p:restoredTop sz="94278" autoAdjust="0"/>
  </p:normalViewPr>
  <p:slideViewPr>
    <p:cSldViewPr>
      <p:cViewPr varScale="1">
        <p:scale>
          <a:sx n="116" d="100"/>
          <a:sy n="116" d="100"/>
        </p:scale>
        <p:origin x="1758" y="108"/>
      </p:cViewPr>
      <p:guideLst>
        <p:guide orient="horz" pos="2160"/>
        <p:guide pos="324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110"/>
        <p:guide pos="2119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6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6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19021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57225" y="739775"/>
            <a:ext cx="5543550" cy="36972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5" y="4730315"/>
            <a:ext cx="5030857" cy="4433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 smtClean="0"/>
              <a:t>Kliknij, aby edytować style wzorca tekstu</a:t>
            </a:r>
          </a:p>
          <a:p>
            <a:pPr lvl="1"/>
            <a:r>
              <a:rPr lang="pl-PL" altLang="pl-PL" noProof="0" smtClean="0"/>
              <a:t>Drugi poziom</a:t>
            </a:r>
          </a:p>
          <a:p>
            <a:pPr lvl="2"/>
            <a:r>
              <a:rPr lang="pl-PL" altLang="pl-PL" noProof="0" smtClean="0"/>
              <a:t>Trzeci poziom</a:t>
            </a:r>
          </a:p>
          <a:p>
            <a:pPr lvl="3"/>
            <a:r>
              <a:rPr lang="pl-PL" altLang="pl-PL" noProof="0" smtClean="0"/>
              <a:t>Czwarty poziom</a:t>
            </a:r>
          </a:p>
          <a:p>
            <a:pPr lvl="4"/>
            <a:r>
              <a:rPr lang="pl-PL" altLang="pl-PL" noProof="0" smtClean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60631"/>
            <a:ext cx="2919021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60631"/>
            <a:ext cx="2919020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 smtClean="0"/>
              <a:t>Opracowano </a:t>
            </a:r>
            <a:br>
              <a:rPr lang="pl-PL" altLang="pl-PL" sz="800" b="1" smtClean="0"/>
            </a:br>
            <a:r>
              <a:rPr lang="pl-PL" altLang="pl-PL" sz="800" b="1" smtClean="0"/>
              <a:t>w Biurze Dyrektora Generalnego</a:t>
            </a:r>
            <a:br>
              <a:rPr lang="pl-PL" altLang="pl-PL" sz="800" b="1" smtClean="0"/>
            </a:br>
            <a:r>
              <a:rPr lang="pl-PL" altLang="pl-PL" sz="800" b="1" smtClean="0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 smtClean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 smtClean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9027109" y="3663648"/>
            <a:ext cx="1122973" cy="5180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General Director’s Office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BDG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5814142" y="3310079"/>
            <a:ext cx="1047318" cy="107477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Internal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Control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Bureau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except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regulations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determined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in the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Article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12d of the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Act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of 16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November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2016 -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National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Revenue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endParaRPr lang="pl-PL" sz="7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8019271" y="5392136"/>
            <a:ext cx="868645" cy="5429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Paying Authority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IP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0" name="Rectangle 261"/>
          <p:cNvSpPr>
            <a:spLocks noChangeArrowheads="1"/>
          </p:cNvSpPr>
          <p:nvPr/>
        </p:nvSpPr>
        <p:spPr bwMode="auto">
          <a:xfrm>
            <a:off x="1372687" y="3697452"/>
            <a:ext cx="984132" cy="52363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Tax System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SP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8019271" y="2535340"/>
            <a:ext cx="868645" cy="57626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State Budget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8020568" y="3974027"/>
            <a:ext cx="867348" cy="587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Economy Financing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FG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8020568" y="3239584"/>
            <a:ext cx="867348" cy="6445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Local Government Finances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ST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1361841" y="2532356"/>
            <a:ext cx="1001722" cy="521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Goods and Services Tax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PT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5" name="Rectangle 267"/>
          <p:cNvSpPr>
            <a:spLocks noChangeArrowheads="1"/>
          </p:cNvSpPr>
          <p:nvPr/>
        </p:nvSpPr>
        <p:spPr bwMode="auto">
          <a:xfrm>
            <a:off x="1361841" y="4869160"/>
            <a:ext cx="1001722" cy="70448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Sectoral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pl-PL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Local 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and Gambling Taxes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PS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229376" y="3436955"/>
            <a:ext cx="989811" cy="49610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Economic Policy Support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9027109" y="2532356"/>
            <a:ext cx="1122973" cy="31617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sz="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Administrative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Office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BAD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9026719" y="4289931"/>
            <a:ext cx="1123363" cy="53728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Finances and Accounting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FK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6987731" y="2528704"/>
            <a:ext cx="865270" cy="55040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International Cooperation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WM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5814142" y="5812332"/>
            <a:ext cx="1043768" cy="51861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Customs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DC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4547286" y="2537553"/>
            <a:ext cx="1121000" cy="4943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Tax Collection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228574" y="4025734"/>
            <a:ext cx="1005310" cy="41137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Public Finance Discipline Office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BDF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9027109" y="2963737"/>
            <a:ext cx="1122973" cy="6279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Security and Data Protection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DB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4547284" y="3140968"/>
            <a:ext cx="1134327" cy="576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for Audit of Public Funds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DAS</a:t>
            </a:r>
            <a:endParaRPr lang="pl-PL" altLang="pl-PL" sz="500" i="1" dirty="0"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2623219" y="4684084"/>
            <a:ext cx="1584175" cy="75426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of Financial Information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IF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8023654" y="4675144"/>
            <a:ext cx="864262" cy="60325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Budget Zone Financing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FS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1354102" y="5661248"/>
            <a:ext cx="994978" cy="50298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Excise Duty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PA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1361841" y="3118821"/>
            <a:ext cx="1001722" cy="5262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Income Taxes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DD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05" name="Rectangle 298"/>
          <p:cNvSpPr>
            <a:spLocks noChangeArrowheads="1"/>
          </p:cNvSpPr>
          <p:nvPr/>
        </p:nvSpPr>
        <p:spPr bwMode="auto">
          <a:xfrm>
            <a:off x="230510" y="4565586"/>
            <a:ext cx="992627" cy="44759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hangingPunct="1"/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Legal Department</a:t>
            </a:r>
            <a:endParaRPr 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PR</a:t>
            </a:r>
            <a:endParaRPr lang="pl-PL" altLang="pl-PL" sz="8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6987731" y="3212349"/>
            <a:ext cx="865169" cy="460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Public Debt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9028761" y="1268762"/>
            <a:ext cx="1121322" cy="115061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Director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General</a:t>
            </a:r>
            <a:endParaRPr lang="pl-PL" alt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lvl="0" eaLnBrk="1" hangingPunct="1"/>
            <a:endParaRPr lang="pl-PL" altLang="pl-PL" sz="9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eaLnBrk="1" hangingPunct="1"/>
            <a:r>
              <a:rPr lang="pl-PL" altLang="pl-PL" sz="9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RENATA OSZAST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110" name="Rectangle 316"/>
          <p:cNvSpPr>
            <a:spLocks noChangeArrowheads="1"/>
          </p:cNvSpPr>
          <p:nvPr/>
        </p:nvSpPr>
        <p:spPr bwMode="auto">
          <a:xfrm>
            <a:off x="7982536" y="1266968"/>
            <a:ext cx="905380" cy="115240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t"/>
          <a:lstStyle/>
          <a:p>
            <a:endParaRPr lang="pl-PL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TOMASZ ROBACZYŃSKI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9028760" y="6104879"/>
            <a:ext cx="1121322" cy="49247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en-US" sz="800" i="1" dirty="0">
                <a:latin typeface="Calibri" panose="020F0502020204030204" pitchFamily="34" charset="0"/>
                <a:cs typeface="Calibri" panose="020F0502020204030204" pitchFamily="34" charset="0"/>
              </a:rPr>
              <a:t>Commissioner for Protection of Classified </a:t>
            </a:r>
            <a:r>
              <a:rPr lang="en-US" sz="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Information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6987731" y="3763396"/>
            <a:ext cx="894034" cy="5492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Guarantee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DG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21" name="Rectangle 342"/>
          <p:cNvSpPr>
            <a:spLocks noChangeArrowheads="1"/>
          </p:cNvSpPr>
          <p:nvPr/>
        </p:nvSpPr>
        <p:spPr bwMode="auto">
          <a:xfrm>
            <a:off x="217380" y="1258037"/>
            <a:ext cx="1001807" cy="1167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Chief Spokesman for Public Finance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Discipline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LESZEK SKIBA</a:t>
            </a:r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7" name="Text Box 345"/>
          <p:cNvSpPr txBox="1">
            <a:spLocks noChangeArrowheads="1"/>
          </p:cNvSpPr>
          <p:nvPr/>
        </p:nvSpPr>
        <p:spPr bwMode="auto">
          <a:xfrm>
            <a:off x="6974426" y="380272"/>
            <a:ext cx="1008110" cy="79016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Communication and Promotion Office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BKP </a:t>
            </a:r>
            <a:r>
              <a:rPr lang="en-US" sz="500" b="1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500" dirty="0">
                <a:latin typeface="Calibri" panose="020F0502020204030204" pitchFamily="34" charset="0"/>
                <a:cs typeface="Calibri" panose="020F0502020204030204" pitchFamily="34" charset="0"/>
              </a:rPr>
              <a:t> except evaluation of information and promotion activities of the National Fiscal </a:t>
            </a:r>
            <a:r>
              <a:rPr lang="en-US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endParaRPr lang="pl-PL" sz="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8" name="Rectangle 346"/>
          <p:cNvSpPr>
            <a:spLocks noChangeArrowheads="1"/>
          </p:cNvSpPr>
          <p:nvPr/>
        </p:nvSpPr>
        <p:spPr bwMode="auto">
          <a:xfrm>
            <a:off x="6987731" y="1265990"/>
            <a:ext cx="853961" cy="115338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Undersecretary of State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PIOTR NOWAK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229375" y="396634"/>
            <a:ext cx="989811" cy="75611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Macroeconomic Policy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PM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endParaRPr lang="pl-PL" altLang="pl-PL" b="1" dirty="0">
              <a:latin typeface="Calibri" panose="020F0502020204030204" pitchFamily="34" charset="0"/>
            </a:endParaRP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6985932" y="4414238"/>
            <a:ext cx="895832" cy="50641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Financial Market Development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alt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FN</a:t>
            </a: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226127" y="5168360"/>
            <a:ext cx="982622" cy="51824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800" i="1" dirty="0">
                <a:latin typeface="Calibri" panose="020F0502020204030204" pitchFamily="34" charset="0"/>
                <a:cs typeface="Calibri" panose="020F0502020204030204" pitchFamily="34" charset="0"/>
              </a:rPr>
              <a:t>Accounting Standards </a:t>
            </a:r>
            <a:r>
              <a:rPr lang="en-US" sz="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Committee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226127" y="2557145"/>
            <a:ext cx="1007631" cy="78713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sz="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Efficiency</a:t>
            </a:r>
            <a:r>
              <a:rPr lang="pl-PL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 of Public </a:t>
            </a:r>
            <a:r>
              <a:rPr lang="pl-PL" sz="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Expenses</a:t>
            </a:r>
            <a:r>
              <a:rPr lang="pl-PL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  and Accounting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DWR</a:t>
            </a:r>
            <a:endParaRPr lang="pl-PL" altLang="pl-PL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6041122" y="370998"/>
            <a:ext cx="785976" cy="799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Minister’s </a:t>
            </a:r>
            <a:r>
              <a:rPr lang="en-US" dirty="0" smtClean="0">
                <a:solidFill>
                  <a:schemeClr val="tx1"/>
                </a:solidFill>
              </a:rPr>
              <a:t>Office</a:t>
            </a:r>
            <a:r>
              <a:rPr lang="en-US" dirty="0">
                <a:solidFill>
                  <a:schemeClr val="tx1"/>
                </a:solidFill>
              </a:rPr>
              <a:t> 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BMI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3778828" y="364187"/>
            <a:ext cx="2100333" cy="79874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1050" b="1" dirty="0"/>
              <a:t>Minister of </a:t>
            </a:r>
            <a:r>
              <a:rPr lang="en-US" sz="1050" b="1" dirty="0" smtClean="0"/>
              <a:t>Finance</a:t>
            </a:r>
            <a:endParaRPr lang="pl-PL" sz="1050" b="1" dirty="0" smtClean="0"/>
          </a:p>
          <a:p>
            <a:r>
              <a:rPr lang="pl-PL" sz="1050" b="1" dirty="0" smtClean="0"/>
              <a:t>Tadeusz Kościński</a:t>
            </a:r>
            <a:endParaRPr lang="pl-PL" sz="1050" dirty="0"/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3055268" y="355212"/>
            <a:ext cx="653363" cy="80599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dirty="0" err="1" smtClean="0">
                <a:solidFill>
                  <a:schemeClr val="tx1"/>
                </a:solidFill>
              </a:rPr>
              <a:t>Political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Cabinet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70" name="Text Box 295"/>
          <p:cNvSpPr txBox="1">
            <a:spLocks noChangeArrowheads="1"/>
          </p:cNvSpPr>
          <p:nvPr/>
        </p:nvSpPr>
        <p:spPr bwMode="auto">
          <a:xfrm>
            <a:off x="1409157" y="380946"/>
            <a:ext cx="1484150" cy="77180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latin typeface="Calibri" panose="020F050202020403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solidFill>
                  <a:schemeClr val="tx1"/>
                </a:solidFill>
              </a:rPr>
              <a:t>Independent </a:t>
            </a:r>
            <a:r>
              <a:rPr lang="en-GB" dirty="0">
                <a:solidFill>
                  <a:schemeClr val="tx1"/>
                </a:solidFill>
              </a:rPr>
              <a:t>position</a:t>
            </a:r>
            <a:r>
              <a:rPr lang="en-US" dirty="0">
                <a:solidFill>
                  <a:schemeClr val="tx1"/>
                </a:solidFill>
              </a:rPr>
              <a:t> for </a:t>
            </a:r>
            <a:r>
              <a:rPr lang="en-GB" dirty="0" err="1">
                <a:solidFill>
                  <a:schemeClr val="tx1"/>
                </a:solidFill>
              </a:rPr>
              <a:t>informatization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en-GB" b="1" dirty="0">
                <a:solidFill>
                  <a:schemeClr val="tx1"/>
                </a:solidFill>
              </a:rPr>
              <a:t>SI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Minister’s Commissioner for </a:t>
            </a:r>
            <a:r>
              <a:rPr lang="en-GB" dirty="0" err="1" smtClean="0">
                <a:solidFill>
                  <a:schemeClr val="tx1"/>
                </a:solidFill>
              </a:rPr>
              <a:t>informatization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2623220" y="2528704"/>
            <a:ext cx="1584176" cy="64770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for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Combating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Economic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Crime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DZP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9" name="Rectangle 346"/>
          <p:cNvSpPr>
            <a:spLocks noChangeArrowheads="1"/>
          </p:cNvSpPr>
          <p:nvPr/>
        </p:nvSpPr>
        <p:spPr bwMode="auto">
          <a:xfrm>
            <a:off x="5800663" y="1252713"/>
            <a:ext cx="1046225" cy="116665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r>
              <a:rPr lang="pl-PL" altLang="pl-PL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Secretary</a:t>
            </a:r>
            <a:endParaRPr lang="pl-PL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>
                <a:latin typeface="Calibri" panose="020F0502020204030204" pitchFamily="34" charset="0"/>
                <a:cs typeface="Calibri" panose="020F0502020204030204" pitchFamily="34" charset="0"/>
              </a:rPr>
              <a:t> Head of National Revenue </a:t>
            </a:r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r>
              <a:rPr lang="en-US" sz="900" b="1" dirty="0">
                <a:latin typeface="Calibri" panose="020F0502020204030204" pitchFamily="34" charset="0"/>
                <a:cs typeface="Calibri" panose="020F0502020204030204" pitchFamily="34" charset="0"/>
              </a:rPr>
              <a:t>  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MAGDALENA RZECZKOWSKA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Rectangle 346"/>
          <p:cNvSpPr>
            <a:spLocks noChangeArrowheads="1"/>
          </p:cNvSpPr>
          <p:nvPr/>
        </p:nvSpPr>
        <p:spPr bwMode="auto">
          <a:xfrm>
            <a:off x="2468023" y="1257823"/>
            <a:ext cx="1955397" cy="116246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Undersecretary of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State </a:t>
            </a:r>
            <a:endParaRPr lang="pl-PL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Deputy </a:t>
            </a:r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Head of National Revenue Administration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General Inspector of Financial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Information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Government Commissioner for Combating Fraud against Republic of Poland or European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Union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PIOTR DZIEDZIC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Text Box 345"/>
          <p:cNvSpPr txBox="1">
            <a:spLocks noChangeArrowheads="1"/>
          </p:cNvSpPr>
          <p:nvPr/>
        </p:nvSpPr>
        <p:spPr bwMode="auto">
          <a:xfrm>
            <a:off x="5814142" y="4467134"/>
            <a:ext cx="1032987" cy="112210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Communication and Promotion Office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BKP </a:t>
            </a:r>
            <a:r>
              <a:rPr lang="en-US" sz="700" b="1" i="1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700" i="1" dirty="0">
                <a:latin typeface="Calibri" panose="020F0502020204030204" pitchFamily="34" charset="0"/>
                <a:cs typeface="Calibri" panose="020F0502020204030204" pitchFamily="34" charset="0"/>
              </a:rPr>
              <a:t>with evaluation of information and promotion activities of the National Fiscal </a:t>
            </a:r>
            <a:r>
              <a:rPr lang="en-US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endParaRPr lang="pl-PL" sz="7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4547284" y="3808080"/>
            <a:ext cx="1130282" cy="70104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Crucial Taxpayer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DKP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9430002" y="376598"/>
            <a:ext cx="720080" cy="79943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l-PL" altLang="pl-PL" sz="800" b="1" dirty="0" smtClean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Strategic Management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DZT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5814142" y="2542670"/>
            <a:ext cx="1043767" cy="63772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 err="1">
                <a:latin typeface="Calibri" panose="020F0502020204030204" pitchFamily="34" charset="0"/>
                <a:cs typeface="Calibri" panose="020F0502020204030204" pitchFamily="34" charset="0"/>
              </a:rPr>
              <a:t>Organisation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 of National Revenue Administration</a:t>
            </a:r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DOS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9033268" y="4885426"/>
            <a:ext cx="1116814" cy="51574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Control and Internal Audit Office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BKA</a:t>
            </a:r>
            <a:endParaRPr lang="pl-PL" altLang="pl-PL" sz="8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1370339" y="4293096"/>
            <a:ext cx="986480" cy="52994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Transfer Pricing and Valuation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DCT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9033269" y="5491506"/>
            <a:ext cx="1116814" cy="526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 err="1">
                <a:latin typeface="Calibri" panose="020F0502020204030204" pitchFamily="34" charset="0"/>
                <a:cs typeface="Calibri" panose="020F0502020204030204" pitchFamily="34" charset="0"/>
              </a:rPr>
              <a:t>Informatization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DI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2623220" y="3256906"/>
            <a:ext cx="1584175" cy="59056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for Analysis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DPA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2623220" y="3922685"/>
            <a:ext cx="1584175" cy="67169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for Supervision of the Controls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DNK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8144497" y="393984"/>
            <a:ext cx="1138177" cy="77803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Internal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Control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Bureau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</a:p>
          <a:p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with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regulations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determined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in the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Article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12d of the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Act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of 16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November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2016 -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National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Revenue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Administration</a:t>
            </a:r>
          </a:p>
        </p:txBody>
      </p:sp>
      <p:sp>
        <p:nvSpPr>
          <p:cNvPr id="58" name="Rectangle 346"/>
          <p:cNvSpPr>
            <a:spLocks noChangeArrowheads="1"/>
          </p:cNvSpPr>
          <p:nvPr/>
        </p:nvSpPr>
        <p:spPr bwMode="auto">
          <a:xfrm>
            <a:off x="4547285" y="1253143"/>
            <a:ext cx="1134327" cy="116714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alt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Undersecretary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pl-PL" sz="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r>
              <a:rPr 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Deputy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Head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of the </a:t>
            </a:r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National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Revenue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Administration</a:t>
            </a:r>
          </a:p>
          <a:p>
            <a:r>
              <a:rPr lang="en-US" sz="9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TOMASZ</a:t>
            </a:r>
            <a:endParaRPr lang="pl-PL" sz="9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SŁABOSZOWSKI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Rectangle 342"/>
          <p:cNvSpPr>
            <a:spLocks noChangeArrowheads="1"/>
          </p:cNvSpPr>
          <p:nvPr/>
        </p:nvSpPr>
        <p:spPr bwMode="auto">
          <a:xfrm>
            <a:off x="1342351" y="1254598"/>
            <a:ext cx="1001807" cy="1167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JAN SARNOWSKI</a:t>
            </a:r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" name="Rectangle 298"/>
          <p:cNvSpPr>
            <a:spLocks noChangeArrowheads="1"/>
          </p:cNvSpPr>
          <p:nvPr/>
        </p:nvSpPr>
        <p:spPr bwMode="auto">
          <a:xfrm>
            <a:off x="1342351" y="6237312"/>
            <a:ext cx="1001807" cy="44759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hangingPunct="1"/>
            <a:r>
              <a:rPr lang="pl-PL" sz="8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Tax</a:t>
            </a:r>
            <a:r>
              <a:rPr lang="pl-PL" sz="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Analysis </a:t>
            </a:r>
            <a:r>
              <a:rPr lang="pl-PL" sz="8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smtClean="0">
                <a:solidFill>
                  <a:schemeClr val="tx1"/>
                </a:solidFill>
                <a:latin typeface="Calibri" panose="020F0502020204030204" pitchFamily="34" charset="0"/>
              </a:rPr>
              <a:t>DAP</a:t>
            </a:r>
            <a:endParaRPr lang="pl-PL" altLang="pl-PL" sz="8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16605</TotalTime>
  <Words>318</Words>
  <Application>Microsoft Office PowerPoint</Application>
  <PresentationFormat>Slajdy 35 mm</PresentationFormat>
  <Paragraphs>145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</dc:title>
  <dc:creator>Biuro Dyrektora Generalnego</dc:creator>
  <cp:lastModifiedBy>Waniek Michał</cp:lastModifiedBy>
  <cp:revision>1423</cp:revision>
  <cp:lastPrinted>2019-06-18T08:41:22Z</cp:lastPrinted>
  <dcterms:created xsi:type="dcterms:W3CDTF">2006-06-26T12:00:33Z</dcterms:created>
  <dcterms:modified xsi:type="dcterms:W3CDTF">2020-03-03T09:36:41Z</dcterms:modified>
</cp:coreProperties>
</file>